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xls" ContentType="application/vnd.ms-exce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86"/>
  </p:notesMasterIdLst>
  <p:sldIdLst>
    <p:sldId id="256" r:id="rId2"/>
    <p:sldId id="714" r:id="rId3"/>
    <p:sldId id="758" r:id="rId4"/>
    <p:sldId id="902" r:id="rId5"/>
    <p:sldId id="985" r:id="rId6"/>
    <p:sldId id="1145" r:id="rId7"/>
    <p:sldId id="1146" r:id="rId8"/>
    <p:sldId id="1147" r:id="rId9"/>
    <p:sldId id="620" r:id="rId10"/>
    <p:sldId id="987" r:id="rId11"/>
    <p:sldId id="995" r:id="rId12"/>
    <p:sldId id="996" r:id="rId13"/>
    <p:sldId id="917" r:id="rId14"/>
    <p:sldId id="1000" r:id="rId15"/>
    <p:sldId id="986" r:id="rId16"/>
    <p:sldId id="1097" r:id="rId17"/>
    <p:sldId id="1098" r:id="rId18"/>
    <p:sldId id="1099" r:id="rId19"/>
    <p:sldId id="1100" r:id="rId20"/>
    <p:sldId id="1101" r:id="rId21"/>
    <p:sldId id="1102" r:id="rId22"/>
    <p:sldId id="1103" r:id="rId23"/>
    <p:sldId id="1104" r:id="rId24"/>
    <p:sldId id="1107" r:id="rId25"/>
    <p:sldId id="944" r:id="rId26"/>
    <p:sldId id="945" r:id="rId27"/>
    <p:sldId id="946" r:id="rId28"/>
    <p:sldId id="947" r:id="rId29"/>
    <p:sldId id="1064" r:id="rId30"/>
    <p:sldId id="948" r:id="rId31"/>
    <p:sldId id="952" r:id="rId32"/>
    <p:sldId id="949" r:id="rId33"/>
    <p:sldId id="950" r:id="rId34"/>
    <p:sldId id="951" r:id="rId35"/>
    <p:sldId id="953" r:id="rId36"/>
    <p:sldId id="954" r:id="rId37"/>
    <p:sldId id="955" r:id="rId38"/>
    <p:sldId id="1065" r:id="rId39"/>
    <p:sldId id="1079" r:id="rId40"/>
    <p:sldId id="1066" r:id="rId41"/>
    <p:sldId id="1069" r:id="rId42"/>
    <p:sldId id="1070" r:id="rId43"/>
    <p:sldId id="1071" r:id="rId44"/>
    <p:sldId id="1072" r:id="rId45"/>
    <p:sldId id="1073" r:id="rId46"/>
    <p:sldId id="1074" r:id="rId47"/>
    <p:sldId id="1075" r:id="rId48"/>
    <p:sldId id="1142" r:id="rId49"/>
    <p:sldId id="1143" r:id="rId50"/>
    <p:sldId id="1076" r:id="rId51"/>
    <p:sldId id="1078" r:id="rId52"/>
    <p:sldId id="956" r:id="rId53"/>
    <p:sldId id="1109" r:id="rId54"/>
    <p:sldId id="899" r:id="rId55"/>
    <p:sldId id="904" r:id="rId56"/>
    <p:sldId id="1058" r:id="rId57"/>
    <p:sldId id="1060" r:id="rId58"/>
    <p:sldId id="1061" r:id="rId59"/>
    <p:sldId id="1110" r:id="rId60"/>
    <p:sldId id="1063" r:id="rId61"/>
    <p:sldId id="900" r:id="rId62"/>
    <p:sldId id="908" r:id="rId63"/>
    <p:sldId id="909" r:id="rId64"/>
    <p:sldId id="910" r:id="rId65"/>
    <p:sldId id="911" r:id="rId66"/>
    <p:sldId id="912" r:id="rId67"/>
    <p:sldId id="913" r:id="rId68"/>
    <p:sldId id="901" r:id="rId69"/>
    <p:sldId id="959" r:id="rId70"/>
    <p:sldId id="960" r:id="rId71"/>
    <p:sldId id="961" r:id="rId72"/>
    <p:sldId id="1088" r:id="rId73"/>
    <p:sldId id="962" r:id="rId74"/>
    <p:sldId id="963" r:id="rId75"/>
    <p:sldId id="1089" r:id="rId76"/>
    <p:sldId id="1091" r:id="rId77"/>
    <p:sldId id="906" r:id="rId78"/>
    <p:sldId id="1087" r:id="rId79"/>
    <p:sldId id="1135" r:id="rId80"/>
    <p:sldId id="1136" r:id="rId81"/>
    <p:sldId id="1138" r:id="rId82"/>
    <p:sldId id="1139" r:id="rId83"/>
    <p:sldId id="1140" r:id="rId84"/>
    <p:sldId id="1149" r:id="rId85"/>
  </p:sldIdLst>
  <p:sldSz cx="9144000" cy="6858000" type="screen4x3"/>
  <p:notesSz cx="6735763" cy="98663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FED6"/>
    <a:srgbClr val="FF0000"/>
    <a:srgbClr val="FFFFFF"/>
    <a:srgbClr val="FFFFCC"/>
    <a:srgbClr val="DDDDDD"/>
    <a:srgbClr val="00FFFF"/>
    <a:srgbClr val="DAC4D5"/>
    <a:srgbClr val="FFFF99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411" autoAdjust="0"/>
    <p:restoredTop sz="94638" autoAdjust="0"/>
  </p:normalViewPr>
  <p:slideViewPr>
    <p:cSldViewPr>
      <p:cViewPr varScale="1">
        <p:scale>
          <a:sx n="82" d="100"/>
          <a:sy n="82" d="100"/>
        </p:scale>
        <p:origin x="-11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65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7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B20CD-D846-4140-9C27-CFBFDD4C4F15}" type="datetimeFigureOut">
              <a:rPr lang="cs-CZ" smtClean="0"/>
              <a:pPr/>
              <a:t>3.12.2018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F2999-2FBE-45E9-8437-9A1C5285A2A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16A1F-D115-4A6E-ABA9-CF9C7CBC88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77CEF-738B-41C1-A1C7-4504BFC52C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A28A5-63E7-4CA6-A487-0DC7ADAA2D4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2C095-2407-409B-B1D6-CFF11C4970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089617E-8726-43E0-A05C-FD02BDC4AED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54E2C-5797-4298-9F36-0B9BF284F36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8EBBE-9216-48B8-90FC-A8DAB5F81B0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2C0BE-7A30-414B-A939-88329E0348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19490-8B8B-4117-896C-6614388649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FDD46-137C-4686-8DED-E7A2D4EAF9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6BC80-F440-400E-B659-9C23D7299C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47B44-345B-4A06-BC75-461866B3EF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32EA2-EE60-44B1-BE81-1B728B2A76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100000">
              <a:srgbClr val="0076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61C89BB-F9BA-463C-9180-EDCDE32E93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List_aplikace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List_aplikace_Microsoft_Office_Excel_97-200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List_aplikace_Microsoft_Office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List_aplikace_Microsoft_Office_Excel_97-2003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List_aplikace_Microsoft_Office_Excel_97-2003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kopres.cz/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764704"/>
            <a:ext cx="8569325" cy="2160240"/>
          </a:xfrm>
        </p:spPr>
        <p:txBody>
          <a:bodyPr/>
          <a:lstStyle/>
          <a:p>
            <a:pPr eaLnBrk="1" hangingPunct="1"/>
            <a:r>
              <a:rPr lang="cs-CZ" sz="5400" b="1" dirty="0" smtClean="0"/>
              <a:t>Současná situace v oceňování a škod na lese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971600" y="3501008"/>
            <a:ext cx="70567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Jiří Matějíček</a:t>
            </a:r>
          </a:p>
          <a:p>
            <a:pPr algn="ctr"/>
            <a:r>
              <a:rPr lang="cs-CZ" i="1" dirty="0" smtClean="0"/>
              <a:t>Ústav pro hospodářskou úpravu lesů Brandýs nad Labem,</a:t>
            </a:r>
          </a:p>
          <a:p>
            <a:pPr algn="ctr"/>
            <a:r>
              <a:rPr lang="cs-CZ" i="1" dirty="0" smtClean="0"/>
              <a:t>pobočka Stará Boleslav</a:t>
            </a:r>
            <a:endParaRPr lang="cs-CZ" i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5517232"/>
            <a:ext cx="85689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i="1" dirty="0" smtClean="0"/>
              <a:t>Seminář  Společnosti znalců a poradců v lesnictví a myslivosti &amp; ÚHÚL Brandýs nad Labem</a:t>
            </a:r>
          </a:p>
          <a:p>
            <a:pPr algn="ctr"/>
            <a:endParaRPr lang="cs-CZ" sz="1400" i="1" dirty="0" smtClean="0"/>
          </a:p>
          <a:p>
            <a:pPr algn="ctr"/>
            <a:r>
              <a:rPr lang="cs-CZ" sz="1400" i="1" dirty="0" smtClean="0"/>
              <a:t>Brno,  30. listopadu 2018</a:t>
            </a:r>
            <a:endParaRPr lang="cs-CZ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Novinky </a:t>
            </a:r>
            <a:r>
              <a:rPr lang="cs-CZ" dirty="0" err="1" smtClean="0"/>
              <a:t>ZoM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Úprava definice obvyklé ceny</a:t>
            </a:r>
          </a:p>
          <a:p>
            <a:r>
              <a:rPr lang="cs-CZ" sz="2400" dirty="0" smtClean="0"/>
              <a:t>Definice tržní hodnoty</a:t>
            </a:r>
          </a:p>
          <a:p>
            <a:r>
              <a:rPr lang="cs-CZ" sz="2400" dirty="0" smtClean="0"/>
              <a:t>Rozšířené členění trvalých porostů</a:t>
            </a:r>
          </a:p>
          <a:p>
            <a:r>
              <a:rPr lang="cs-CZ" sz="2400" dirty="0" smtClean="0"/>
              <a:t>Oceňování práv (právo stavby, věcná břemena)</a:t>
            </a:r>
          </a:p>
          <a:p>
            <a:pPr>
              <a:buNone/>
            </a:pPr>
            <a:r>
              <a:rPr lang="cs-CZ" sz="2400" dirty="0" smtClean="0"/>
              <a:t>	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706437"/>
          </a:xfrm>
        </p:spPr>
        <p:txBody>
          <a:bodyPr/>
          <a:lstStyle/>
          <a:p>
            <a:pPr eaLnBrk="1" hangingPunct="1"/>
            <a:r>
              <a:rPr lang="cs-CZ" sz="3600" dirty="0" smtClean="0"/>
              <a:t>OBVYKLÁ CENA – současná definice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0728"/>
            <a:ext cx="8424863" cy="576064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u="sng" dirty="0" smtClean="0"/>
              <a:t>Majetek a služba</a:t>
            </a:r>
            <a:r>
              <a:rPr lang="cs-CZ" sz="2000" u="sng" dirty="0" smtClean="0"/>
              <a:t> </a:t>
            </a:r>
            <a:r>
              <a:rPr lang="cs-CZ" sz="2000" dirty="0" smtClean="0"/>
              <a:t>se oceňují obvyklou cenou, pokud tento zákon nestanoví jiný způsob oceňování.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8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OBVYKLOU CENOU   </a:t>
            </a:r>
            <a:r>
              <a:rPr lang="cs-CZ" sz="1800" dirty="0" smtClean="0"/>
              <a:t>se pro účely tohoto zákona rozumí </a:t>
            </a:r>
            <a:endParaRPr lang="cs-CZ" sz="18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800" b="1" dirty="0" smtClean="0"/>
              <a:t>	</a:t>
            </a:r>
            <a:r>
              <a:rPr lang="cs-CZ" sz="1800" b="1" dirty="0" smtClean="0">
                <a:solidFill>
                  <a:srgbClr val="C00000"/>
                </a:solidFill>
              </a:rPr>
              <a:t>cena, která by byla dosažena při prodejích stejného, popřípadě obdobného majetku nebo při poskytování stejné nebo obdobné služby v obvyklém obchodním styku v tuzemsku ke dni ocenění.</a:t>
            </a:r>
            <a:endParaRPr lang="cs-CZ" sz="1800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800" dirty="0" smtClean="0"/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800" dirty="0" smtClean="0"/>
              <a:t>	Přitom se zvažují všechny okolnosti, které mají na cenu vliv, avšak </a:t>
            </a:r>
            <a:r>
              <a:rPr lang="cs-CZ" sz="1800" b="1" dirty="0" smtClean="0"/>
              <a:t>do její výše se nepromítají vlivy</a:t>
            </a:r>
            <a:r>
              <a:rPr lang="cs-CZ" sz="1800" dirty="0" smtClean="0"/>
              <a:t> mimořádných okolností trhu, osobních poměrů prodávajícího nebo kupujícího ani vliv zvláštní  obliby.</a:t>
            </a:r>
            <a:endParaRPr lang="cs-CZ" sz="1800" u="sng" dirty="0" smtClean="0"/>
          </a:p>
          <a:p>
            <a:pPr eaLnBrk="1" hangingPunct="1">
              <a:lnSpc>
                <a:spcPct val="80000"/>
              </a:lnSpc>
            </a:pPr>
            <a:r>
              <a:rPr lang="cs-CZ" sz="1800" u="sng" dirty="0" smtClean="0"/>
              <a:t>Mimořádnými okolnostmi trhu</a:t>
            </a:r>
            <a:r>
              <a:rPr lang="cs-CZ" sz="1800" dirty="0" smtClean="0"/>
              <a:t> se rozumějí například stav tísně prodávajícího nebo kupujícího, důsledky přírodních či jiných kalamit.</a:t>
            </a:r>
            <a:endParaRPr lang="cs-CZ" sz="1800" u="sng" dirty="0" smtClean="0"/>
          </a:p>
          <a:p>
            <a:pPr eaLnBrk="1" hangingPunct="1">
              <a:lnSpc>
                <a:spcPct val="80000"/>
              </a:lnSpc>
            </a:pPr>
            <a:r>
              <a:rPr lang="cs-CZ" sz="1800" u="sng" dirty="0" smtClean="0"/>
              <a:t>Osobními poměry</a:t>
            </a:r>
            <a:r>
              <a:rPr lang="cs-CZ" sz="1800" dirty="0" smtClean="0"/>
              <a:t> se rozumějí zejména vztahy majetkové, rodinné nebo jiné osobní vztahy mezi prodávajícím a kupujícím.</a:t>
            </a:r>
            <a:endParaRPr lang="cs-CZ" sz="1800" u="sng" dirty="0" smtClean="0"/>
          </a:p>
          <a:p>
            <a:pPr eaLnBrk="1" hangingPunct="1">
              <a:lnSpc>
                <a:spcPct val="80000"/>
              </a:lnSpc>
            </a:pPr>
            <a:r>
              <a:rPr lang="cs-CZ" sz="1800" u="sng" dirty="0" smtClean="0"/>
              <a:t>Zvláštní oblibou</a:t>
            </a:r>
            <a:r>
              <a:rPr lang="cs-CZ" sz="1800" dirty="0" smtClean="0"/>
              <a:t> se rozumí zvláštní hodnota přikládaná majetku nebo službě vyplývající z osobního vztahu k nim.</a:t>
            </a:r>
            <a:endParaRPr lang="en-US" sz="1800" b="1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cs-CZ" sz="1800" b="1" dirty="0" smtClean="0"/>
              <a:t>	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cs-CZ" sz="1800" b="1" dirty="0" smtClean="0"/>
              <a:t>Obvyklá cena vyjadřuje hodnotu věci a určí se </a:t>
            </a:r>
            <a:r>
              <a:rPr lang="cs-CZ" sz="1800" b="1" u="sng" dirty="0" smtClean="0"/>
              <a:t>porovnáním</a:t>
            </a:r>
            <a:r>
              <a:rPr lang="cs-CZ" sz="1800" b="1" dirty="0" smtClean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18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800" b="1" dirty="0" smtClean="0"/>
              <a:t>	</a:t>
            </a:r>
            <a:r>
              <a:rPr lang="en-US" sz="1600" i="1" dirty="0" smtClean="0"/>
              <a:t>[</a:t>
            </a:r>
            <a:r>
              <a:rPr lang="cs-CZ" sz="1600" i="1" dirty="0" smtClean="0"/>
              <a:t>§ 2 odst. 1 zákona č. 151/1997 Sb. , o oceňování majetku a o změně některých zákonů (zákon o oceňování majetku)]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600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706437"/>
          </a:xfrm>
        </p:spPr>
        <p:txBody>
          <a:bodyPr/>
          <a:lstStyle/>
          <a:p>
            <a:pPr eaLnBrk="1" hangingPunct="1"/>
            <a:r>
              <a:rPr lang="cs-CZ" sz="3600" dirty="0" smtClean="0"/>
              <a:t>OBVYKLÁ CENA – upravená definice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0728"/>
            <a:ext cx="8424863" cy="576064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u="sng" dirty="0" smtClean="0"/>
              <a:t>Majetek a služba</a:t>
            </a:r>
            <a:r>
              <a:rPr lang="cs-CZ" sz="2000" u="sng" dirty="0" smtClean="0"/>
              <a:t> </a:t>
            </a:r>
            <a:r>
              <a:rPr lang="cs-CZ" sz="2000" dirty="0" smtClean="0"/>
              <a:t>se oceňují obvyklou cenou, pokud tento zákon nestanoví jiný způsob oceňování.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8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OBVYKLOU CENOU   </a:t>
            </a:r>
            <a:r>
              <a:rPr lang="cs-CZ" sz="1800" dirty="0" smtClean="0"/>
              <a:t>se pro účely tohoto zákona rozumí </a:t>
            </a:r>
            <a:endParaRPr lang="cs-CZ" sz="18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800" b="1" dirty="0" smtClean="0"/>
              <a:t>	</a:t>
            </a:r>
            <a:r>
              <a:rPr lang="cs-CZ" sz="1800" b="1" dirty="0" smtClean="0">
                <a:solidFill>
                  <a:srgbClr val="C00000"/>
                </a:solidFill>
              </a:rPr>
              <a:t>cena, která by byla dosažena při prodejích stejného, popřípadě obdobného majetku nebo při poskytování stejné nebo obdobné služby v obvyklém obchodním styku v tuzemsku ke dni ocenění.</a:t>
            </a:r>
            <a:endParaRPr lang="cs-CZ" sz="1800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800" dirty="0" smtClean="0"/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800" dirty="0" smtClean="0"/>
              <a:t>	Přitom se zvažují všechny okolnosti, které mají na cenu vliv, avšak </a:t>
            </a:r>
            <a:r>
              <a:rPr lang="cs-CZ" sz="1800" b="1" dirty="0" smtClean="0"/>
              <a:t>do její výše se nepromítají vlivy</a:t>
            </a:r>
            <a:r>
              <a:rPr lang="cs-CZ" sz="1800" dirty="0" smtClean="0"/>
              <a:t> mimořádných okolností trhu, osobních poměrů prodávajícího nebo kupujícího ani vliv zvláštní  obliby.</a:t>
            </a:r>
            <a:endParaRPr lang="cs-CZ" sz="1800" u="sng" dirty="0" smtClean="0"/>
          </a:p>
          <a:p>
            <a:pPr eaLnBrk="1" hangingPunct="1">
              <a:lnSpc>
                <a:spcPct val="80000"/>
              </a:lnSpc>
            </a:pPr>
            <a:r>
              <a:rPr lang="cs-CZ" sz="1800" u="sng" dirty="0" smtClean="0"/>
              <a:t>Mimořádnými okolnostmi trhu</a:t>
            </a:r>
            <a:r>
              <a:rPr lang="cs-CZ" sz="1800" dirty="0" smtClean="0"/>
              <a:t> se rozumějí například stav tísně prodávajícího nebo kupujícího, důsledky přírodních či jiných kalamit.</a:t>
            </a:r>
            <a:endParaRPr lang="cs-CZ" sz="1800" u="sng" dirty="0" smtClean="0"/>
          </a:p>
          <a:p>
            <a:pPr eaLnBrk="1" hangingPunct="1">
              <a:lnSpc>
                <a:spcPct val="80000"/>
              </a:lnSpc>
            </a:pPr>
            <a:r>
              <a:rPr lang="cs-CZ" sz="1800" u="sng" dirty="0" smtClean="0"/>
              <a:t>Osobními poměry</a:t>
            </a:r>
            <a:r>
              <a:rPr lang="cs-CZ" sz="1800" dirty="0" smtClean="0"/>
              <a:t> se rozumějí zejména vztahy majetkové, rodinné nebo jiné osobní vztahy mezi prodávajícím a kupujícím.</a:t>
            </a:r>
            <a:endParaRPr lang="cs-CZ" sz="1800" u="sng" dirty="0" smtClean="0"/>
          </a:p>
          <a:p>
            <a:pPr eaLnBrk="1" hangingPunct="1">
              <a:lnSpc>
                <a:spcPct val="80000"/>
              </a:lnSpc>
            </a:pPr>
            <a:r>
              <a:rPr lang="cs-CZ" sz="1800" u="sng" dirty="0" smtClean="0"/>
              <a:t>Zvláštní oblibou</a:t>
            </a:r>
            <a:r>
              <a:rPr lang="cs-CZ" sz="1800" dirty="0" smtClean="0"/>
              <a:t> se rozumí zvláštní hodnota přikládaná majetku nebo službě vyplývající z osobního vztahu k nim.</a:t>
            </a:r>
            <a:endParaRPr lang="en-US" sz="1800" b="1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cs-CZ" sz="1800" b="1" dirty="0" smtClean="0"/>
              <a:t>	</a:t>
            </a:r>
            <a:r>
              <a:rPr lang="cs-CZ" sz="1800" dirty="0" smtClean="0"/>
              <a:t>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cs-CZ" sz="1800" b="1" dirty="0" smtClean="0"/>
              <a:t>Obvyklá cena vyjadřuje hodnotu </a:t>
            </a:r>
            <a:r>
              <a:rPr lang="cs-CZ" sz="1800" b="1" dirty="0" smtClean="0">
                <a:solidFill>
                  <a:srgbClr val="FF0000"/>
                </a:solidFill>
              </a:rPr>
              <a:t>majetku a služby </a:t>
            </a:r>
            <a:r>
              <a:rPr lang="cs-CZ" sz="1800" b="1" dirty="0" smtClean="0"/>
              <a:t>a určí se ze </a:t>
            </a:r>
            <a:r>
              <a:rPr lang="cs-CZ" sz="1800" b="1" dirty="0" smtClean="0">
                <a:solidFill>
                  <a:srgbClr val="FF0000"/>
                </a:solidFill>
              </a:rPr>
              <a:t>sjednaných cen</a:t>
            </a:r>
            <a:r>
              <a:rPr lang="cs-CZ" sz="1800" b="1" dirty="0" smtClean="0"/>
              <a:t> </a:t>
            </a:r>
            <a:r>
              <a:rPr lang="cs-CZ" sz="1800" b="1" u="sng" dirty="0" smtClean="0"/>
              <a:t>porovnáním</a:t>
            </a:r>
            <a:r>
              <a:rPr lang="cs-CZ" sz="1800" b="1" dirty="0" smtClean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18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800" b="1" dirty="0" smtClean="0"/>
              <a:t>	</a:t>
            </a:r>
            <a:r>
              <a:rPr lang="en-US" sz="1600" i="1" dirty="0" smtClean="0"/>
              <a:t>[</a:t>
            </a:r>
            <a:r>
              <a:rPr lang="cs-CZ" sz="1600" i="1" dirty="0" smtClean="0"/>
              <a:t>§ 2 odst. 1 zákona č. 151/1997 Sb. , o oceňování majetku a o změně některých zákonů (zákon o oceňování majetku)]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600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cs-CZ" altLang="cs-CZ" sz="3600" b="1" dirty="0" smtClean="0"/>
              <a:t>TRŽNÍ HODNOTA</a:t>
            </a:r>
            <a:br>
              <a:rPr lang="cs-CZ" altLang="cs-CZ" sz="3600" b="1" dirty="0" smtClean="0"/>
            </a:br>
            <a:r>
              <a:rPr lang="cs-CZ" altLang="cs-CZ" sz="2800" b="1" dirty="0" smtClean="0"/>
              <a:t>(návrh novely </a:t>
            </a:r>
            <a:r>
              <a:rPr lang="cs-CZ" altLang="cs-CZ" sz="2800" b="1" dirty="0" err="1" smtClean="0"/>
              <a:t>ZoM</a:t>
            </a:r>
            <a:r>
              <a:rPr lang="cs-CZ" altLang="cs-CZ" sz="2800" b="1" dirty="0" smtClean="0"/>
              <a:t>, podzim 2018)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362950" cy="532832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(2) </a:t>
            </a:r>
            <a:r>
              <a:rPr lang="cs-CZ" sz="2400" dirty="0" smtClean="0"/>
              <a:t>V případě, kdy </a:t>
            </a:r>
            <a:r>
              <a:rPr lang="cs-CZ" sz="2400" b="1" dirty="0" smtClean="0">
                <a:solidFill>
                  <a:srgbClr val="FF0000"/>
                </a:solidFill>
              </a:rPr>
              <a:t>NELZE URČIT </a:t>
            </a:r>
            <a:r>
              <a:rPr lang="cs-CZ" sz="2400" b="1" u="sng" dirty="0" smtClean="0">
                <a:solidFill>
                  <a:srgbClr val="FF0000"/>
                </a:solidFill>
              </a:rPr>
              <a:t>OBVYKLOU CENU</a:t>
            </a:r>
            <a:r>
              <a:rPr lang="cs-CZ" sz="2400" dirty="0" smtClean="0">
                <a:solidFill>
                  <a:srgbClr val="FF0000"/>
                </a:solidFill>
              </a:rPr>
              <a:t>, </a:t>
            </a:r>
            <a:r>
              <a:rPr lang="cs-CZ" sz="2400" dirty="0" smtClean="0"/>
              <a:t>se majetek a služby oceňují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u="sng" dirty="0" smtClean="0">
                <a:solidFill>
                  <a:srgbClr val="FF0000"/>
                </a:solidFill>
              </a:rPr>
              <a:t>tržní hodnotou</a:t>
            </a:r>
            <a:r>
              <a:rPr lang="cs-CZ" sz="2400" dirty="0" smtClean="0">
                <a:solidFill>
                  <a:srgbClr val="FF0000"/>
                </a:solidFill>
              </a:rPr>
              <a:t>.  </a:t>
            </a:r>
            <a:r>
              <a:rPr lang="cs-CZ" sz="2400" dirty="0" smtClean="0"/>
              <a:t>Důvody neurčení obvyklé ceny musí být v ocenění uvedeny. </a:t>
            </a:r>
          </a:p>
          <a:p>
            <a:pPr eaLnBrk="1" hangingPunct="1">
              <a:lnSpc>
                <a:spcPct val="90000"/>
              </a:lnSpc>
              <a:buNone/>
            </a:pPr>
            <a:endParaRPr lang="cs-CZ" sz="24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(3) </a:t>
            </a:r>
            <a:r>
              <a:rPr lang="cs-CZ" sz="2400" b="1" u="sng" dirty="0" smtClean="0">
                <a:solidFill>
                  <a:srgbClr val="FF0000"/>
                </a:solidFill>
              </a:rPr>
              <a:t>TRŽNÍ HODNOTOU</a:t>
            </a:r>
            <a:r>
              <a:rPr lang="cs-CZ" sz="2400" b="1" dirty="0" smtClean="0"/>
              <a:t> </a:t>
            </a:r>
            <a:r>
              <a:rPr lang="cs-CZ" sz="2400" dirty="0" smtClean="0"/>
              <a:t>se pro účely tohoto zákona rozumí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2400" dirty="0" smtClean="0"/>
              <a:t>	odhadovaná částka, za kterou by měly být majetek a služba směněny v tuzemsku ke dni ocenění mezi ochotným prodávajícím a ochotným kupujícím, a to v obchodním styku uskutečněném v souladu s principem tržního odstupu, po náležitém marketingu, kdy každá ze stran jednala </a:t>
            </a:r>
            <a:r>
              <a:rPr lang="cs-CZ" sz="2400" dirty="0" err="1" smtClean="0"/>
              <a:t>informovaně</a:t>
            </a:r>
            <a:r>
              <a:rPr lang="cs-CZ" sz="2400" dirty="0" smtClean="0"/>
              <a:t>, uvážlivě a nikoli v tísni.  Principem tržního odstupu se rozumí, že účastníci směny jsou osobami, které mezi sebou nemají žádný vztah a jednají vzájemně nezávisle.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 b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eaLnBrk="1" hangingPunct="1"/>
            <a:r>
              <a:rPr lang="cs-CZ" altLang="cs-CZ" sz="3600" b="1" dirty="0" smtClean="0"/>
              <a:t>TRŽNÍ HODNOTA</a:t>
            </a:r>
            <a:br>
              <a:rPr lang="cs-CZ" altLang="cs-CZ" sz="3600" b="1" dirty="0" smtClean="0"/>
            </a:br>
            <a:r>
              <a:rPr lang="cs-CZ" altLang="cs-CZ" sz="2800" b="1" i="1" dirty="0" smtClean="0"/>
              <a:t>(návrh novely </a:t>
            </a:r>
            <a:r>
              <a:rPr lang="cs-CZ" altLang="cs-CZ" sz="2800" b="1" i="1" dirty="0" err="1" smtClean="0"/>
              <a:t>ZoM</a:t>
            </a:r>
            <a:r>
              <a:rPr lang="cs-CZ" altLang="cs-CZ" sz="2800" b="1" i="1" dirty="0" smtClean="0"/>
              <a:t>, podzim 2018)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362950" cy="532832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cs-CZ" sz="2800" b="1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cs-CZ" sz="2800" b="1" dirty="0" smtClean="0"/>
              <a:t>(4) Postup určení obvyklé ceny a tržní hodnoty, včetně použitých údajů, musí být z ocenění zřejmý, jeho použití musí být v textu znaleckého posudku či odhadu odůvodněno a odpovídat druhu předmětu ocenění, účelu ocenění a dostupnosti objektivních dat využitelných pro ocenění. </a:t>
            </a:r>
          </a:p>
          <a:p>
            <a:pPr eaLnBrk="1" hangingPunct="1">
              <a:lnSpc>
                <a:spcPct val="90000"/>
              </a:lnSpc>
              <a:buNone/>
            </a:pPr>
            <a:endParaRPr lang="cs-CZ" sz="28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cs-CZ" sz="2800" b="1" dirty="0" smtClean="0">
                <a:solidFill>
                  <a:srgbClr val="FF0000"/>
                </a:solidFill>
              </a:rPr>
              <a:t>	</a:t>
            </a:r>
            <a:r>
              <a:rPr lang="cs-CZ" sz="2800" b="1" dirty="0" smtClean="0">
                <a:solidFill>
                  <a:srgbClr val="C00000"/>
                </a:solidFill>
              </a:rPr>
              <a:t>Způsob určení obvyklé ceny a tržní hodnoty stanoví </a:t>
            </a:r>
            <a:r>
              <a:rPr lang="cs-CZ" sz="2800" b="1" u="sng" dirty="0" smtClean="0">
                <a:solidFill>
                  <a:srgbClr val="C00000"/>
                </a:solidFill>
              </a:rPr>
              <a:t>vyhláška.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1200" b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 smtClean="0"/>
              <a:t>CENA MIMOŘÁDNÁ A CENA ZJIŠTĚNÁ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800" dirty="0" smtClean="0"/>
              <a:t>	</a:t>
            </a:r>
            <a:r>
              <a:rPr lang="cs-CZ" sz="2800" strike="sngStrike" dirty="0" smtClean="0"/>
              <a:t>(2)</a:t>
            </a:r>
            <a:r>
              <a:rPr lang="cs-CZ" sz="2800" dirty="0" smtClean="0"/>
              <a:t> </a:t>
            </a:r>
            <a:r>
              <a:rPr lang="cs-CZ" sz="2800" b="1" dirty="0" smtClean="0"/>
              <a:t>(5)</a:t>
            </a:r>
            <a:r>
              <a:rPr lang="cs-CZ" sz="2800" dirty="0" smtClean="0"/>
              <a:t> </a:t>
            </a:r>
            <a:r>
              <a:rPr lang="cs-CZ" sz="2800" b="1" dirty="0" smtClean="0">
                <a:solidFill>
                  <a:srgbClr val="C00000"/>
                </a:solidFill>
              </a:rPr>
              <a:t>Mimořádnou cenou </a:t>
            </a:r>
            <a:r>
              <a:rPr lang="cs-CZ" sz="2800" dirty="0" smtClean="0"/>
              <a:t>se rozumí cena, do jejíž výše se promítly mimořádné okolnosti trhu, osobní poměry prodávajícího nebo kupujícího nebo vliv zvláštní obliby.</a:t>
            </a:r>
          </a:p>
          <a:p>
            <a:pPr>
              <a:buNone/>
            </a:pPr>
            <a:r>
              <a:rPr lang="cs-CZ" sz="2800" dirty="0" smtClean="0"/>
              <a:t>	</a:t>
            </a:r>
            <a:r>
              <a:rPr lang="cs-CZ" sz="2800" strike="sngStrike" dirty="0" smtClean="0"/>
              <a:t>(3)</a:t>
            </a:r>
            <a:r>
              <a:rPr lang="cs-CZ" sz="2800" dirty="0" smtClean="0"/>
              <a:t> </a:t>
            </a:r>
            <a:r>
              <a:rPr lang="cs-CZ" sz="2800" b="1" dirty="0" smtClean="0"/>
              <a:t>(6)</a:t>
            </a:r>
            <a:r>
              <a:rPr lang="cs-CZ" sz="2800" dirty="0" smtClean="0"/>
              <a:t> Cena určená podle tohoto zákona jinak než obvyklá cena </a:t>
            </a:r>
            <a:r>
              <a:rPr lang="cs-CZ" sz="2800" strike="sngStrike" dirty="0" smtClean="0"/>
              <a:t>nebo mimořádná cena</a:t>
            </a:r>
            <a:r>
              <a:rPr lang="cs-CZ" sz="2800" b="1" dirty="0" smtClean="0"/>
              <a:t> , </a:t>
            </a:r>
            <a:r>
              <a:rPr lang="cs-CZ" sz="2800" dirty="0" smtClean="0"/>
              <a:t>mimořádná cena nebo tržní hodnota, je </a:t>
            </a:r>
            <a:r>
              <a:rPr lang="cs-CZ" sz="2800" b="1" dirty="0" smtClean="0">
                <a:solidFill>
                  <a:srgbClr val="C00000"/>
                </a:solidFill>
              </a:rPr>
              <a:t>cena zjištěná.</a:t>
            </a:r>
          </a:p>
          <a:p>
            <a:pPr>
              <a:buNone/>
            </a:pPr>
            <a:r>
              <a:rPr lang="cs-CZ" sz="2800" dirty="0" smtClean="0"/>
              <a:t>	</a:t>
            </a:r>
            <a:r>
              <a:rPr lang="cs-CZ" sz="2800" strike="sngStrike" dirty="0" smtClean="0"/>
              <a:t>(4)</a:t>
            </a:r>
            <a:r>
              <a:rPr lang="cs-CZ" sz="2800" dirty="0" smtClean="0"/>
              <a:t> </a:t>
            </a:r>
            <a:r>
              <a:rPr lang="cs-CZ" sz="2800" b="1" dirty="0" smtClean="0"/>
              <a:t>(7)</a:t>
            </a:r>
            <a:r>
              <a:rPr lang="cs-CZ" sz="2800" dirty="0" smtClean="0"/>
              <a:t> Službou je poskytování činností nebo hmotně zachytitelných výsledků činností.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r>
              <a:rPr lang="cs-CZ" b="1" u="sng" dirty="0" smtClean="0"/>
              <a:t>Komentář MF </a:t>
            </a:r>
            <a:r>
              <a:rPr lang="cs-CZ" b="1" dirty="0" smtClean="0"/>
              <a:t>k určování obvyklé ceny (2014)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520480"/>
          </a:xfrm>
        </p:spPr>
        <p:txBody>
          <a:bodyPr/>
          <a:lstStyle/>
          <a:p>
            <a:pPr>
              <a:buNone/>
            </a:pPr>
            <a:r>
              <a:rPr lang="cs-CZ" b="1" u="sng" dirty="0" smtClean="0"/>
              <a:t>Druhy cen</a:t>
            </a:r>
          </a:p>
          <a:p>
            <a:r>
              <a:rPr lang="cs-CZ" dirty="0" smtClean="0"/>
              <a:t>Znalost správné </a:t>
            </a:r>
            <a:r>
              <a:rPr lang="cs-CZ" u="sng" dirty="0" smtClean="0"/>
              <a:t>definice ceny</a:t>
            </a:r>
            <a:r>
              <a:rPr lang="cs-CZ" dirty="0" smtClean="0"/>
              <a:t>, kterou stanovujeme, je naprosto klíčová pro správné ocenění.</a:t>
            </a:r>
          </a:p>
          <a:p>
            <a:r>
              <a:rPr lang="cs-CZ" b="1" dirty="0" smtClean="0"/>
              <a:t>Pokud jsou jednotlivé druhy cen zaměňovány, neodpovídá výsledné ocenění zadání.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dirty="0" smtClean="0"/>
              <a:t>Cena sjednaná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/>
          <a:lstStyle/>
          <a:p>
            <a:pPr>
              <a:buNone/>
            </a:pPr>
            <a:r>
              <a:rPr lang="cs-CZ" sz="2400" b="1" dirty="0" smtClean="0"/>
              <a:t>Peněžní částka sjednaná při nákupu a prodeji zboží </a:t>
            </a:r>
            <a:r>
              <a:rPr lang="cs-CZ" sz="2400" b="1" u="sng" dirty="0" smtClean="0"/>
              <a:t>podle zákona o cenách</a:t>
            </a:r>
          </a:p>
          <a:p>
            <a:pPr>
              <a:buNone/>
            </a:pPr>
            <a:r>
              <a:rPr lang="cs-CZ" sz="2400" dirty="0" smtClean="0"/>
              <a:t>Sjednává se pro zboží vymezené </a:t>
            </a:r>
          </a:p>
          <a:p>
            <a:r>
              <a:rPr lang="cs-CZ" sz="2400" dirty="0" smtClean="0"/>
              <a:t>názvem, jednotkou množství a kvalitativními a</a:t>
            </a:r>
          </a:p>
          <a:p>
            <a:pPr>
              <a:buNone/>
            </a:pPr>
            <a:r>
              <a:rPr lang="cs-CZ" sz="2400" dirty="0" smtClean="0"/>
              <a:t>	dodacími nebo jinými podmínkami sjednanými dohodou stran, popřípadě</a:t>
            </a:r>
          </a:p>
          <a:p>
            <a:r>
              <a:rPr lang="cs-CZ" sz="2400" dirty="0" smtClean="0"/>
              <a:t>číselným kódem příslušné jednotné klasifikace, pokud tak stanoví zvláštní předpis (dále jen "určené podmínky"). </a:t>
            </a:r>
          </a:p>
          <a:p>
            <a:pPr>
              <a:buNone/>
            </a:pPr>
            <a:r>
              <a:rPr lang="cs-CZ" sz="2400" dirty="0" smtClean="0"/>
              <a:t>Podle určených podmínek </a:t>
            </a:r>
            <a:r>
              <a:rPr lang="cs-CZ" sz="2400" u="sng" dirty="0" smtClean="0"/>
              <a:t>mohou být součástí ceny </a:t>
            </a:r>
            <a:r>
              <a:rPr lang="cs-CZ" sz="2400" dirty="0" smtClean="0"/>
              <a:t>zcela nebo zčásti </a:t>
            </a:r>
          </a:p>
          <a:p>
            <a:r>
              <a:rPr lang="cs-CZ" sz="2400" dirty="0" smtClean="0"/>
              <a:t>náklady pořízení, zpracování a oběhu zboží,</a:t>
            </a:r>
          </a:p>
          <a:p>
            <a:r>
              <a:rPr lang="cs-CZ" sz="2400" dirty="0" smtClean="0"/>
              <a:t>zisk, příslušná daň a clo.</a:t>
            </a: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Cena obvyklá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800" dirty="0" smtClean="0"/>
              <a:t>Viz ustanovení § 2 odst. 1 zákona č. 151/1997 Sb., o oceňování majetku.</a:t>
            </a:r>
          </a:p>
          <a:p>
            <a:pPr>
              <a:buNone/>
            </a:pPr>
            <a:r>
              <a:rPr lang="cs-CZ" sz="2800" dirty="0" smtClean="0"/>
              <a:t>Ustanovení § 2 odst. 6 zákona č. 526/1990 Sb., o cenách, pro účely hospodářské soutěže.</a:t>
            </a:r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Statistické vyhodnocení </a:t>
            </a:r>
            <a:r>
              <a:rPr lang="cs-CZ" sz="2800" b="1" dirty="0" smtClean="0"/>
              <a:t>již realizovaných prodejů (historických cen).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Cena mimořádná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800" dirty="0" smtClean="0"/>
              <a:t>Viz ustanovení § 2 odst. 2 zákona č. 151/1997 Sb., o oceňování majetku.</a:t>
            </a:r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r>
              <a:rPr lang="cs-CZ" sz="2800" dirty="0" smtClean="0"/>
              <a:t>Mimořádnou cenou se rozumí cena, do jejíž výše se promítly </a:t>
            </a:r>
          </a:p>
          <a:p>
            <a:r>
              <a:rPr lang="cs-CZ" sz="2800" dirty="0" smtClean="0"/>
              <a:t>mimořádné okolnosti trhu, </a:t>
            </a:r>
          </a:p>
          <a:p>
            <a:r>
              <a:rPr lang="cs-CZ" sz="2800" dirty="0" smtClean="0"/>
              <a:t>osobní poměry prodávajícího nebo kupujícího nebo </a:t>
            </a:r>
          </a:p>
          <a:p>
            <a:r>
              <a:rPr lang="cs-CZ" sz="2800" dirty="0" smtClean="0"/>
              <a:t>vliv zvláštní obliby.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76064"/>
          </a:xfrm>
        </p:spPr>
        <p:txBody>
          <a:bodyPr/>
          <a:lstStyle/>
          <a:p>
            <a:r>
              <a:rPr lang="cs-CZ" sz="3200" b="1" dirty="0" smtClean="0"/>
              <a:t>OBSAH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692696"/>
            <a:ext cx="8496944" cy="5976664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cs-CZ" sz="1500" b="1" dirty="0" smtClean="0"/>
              <a:t>Úvod</a:t>
            </a:r>
          </a:p>
          <a:p>
            <a:pPr marL="457200" indent="-457200">
              <a:buNone/>
            </a:pPr>
            <a:r>
              <a:rPr lang="cs-CZ" sz="1500" b="1" dirty="0" smtClean="0"/>
              <a:t>	</a:t>
            </a:r>
            <a:r>
              <a:rPr lang="cs-CZ" sz="1500" dirty="0" smtClean="0"/>
              <a:t>100 let oceňování lesa v ČR</a:t>
            </a:r>
            <a:endParaRPr lang="cs-CZ" sz="1500" dirty="0" smtClean="0">
              <a:solidFill>
                <a:srgbClr val="FF0000"/>
              </a:solidFill>
            </a:endParaRPr>
          </a:p>
          <a:p>
            <a:pPr marL="457200" indent="-457200">
              <a:buNone/>
            </a:pPr>
            <a:r>
              <a:rPr lang="cs-CZ" sz="1500" b="1" dirty="0" smtClean="0"/>
              <a:t>2) 	Připravovaná novela </a:t>
            </a:r>
            <a:r>
              <a:rPr lang="cs-CZ" sz="1500" b="1" u="sng" dirty="0" smtClean="0"/>
              <a:t>zákona o oceňování majetku</a:t>
            </a:r>
          </a:p>
          <a:p>
            <a:pPr marL="457200" indent="-11113">
              <a:buNone/>
            </a:pPr>
            <a:r>
              <a:rPr lang="cs-CZ" sz="1500" dirty="0" smtClean="0"/>
              <a:t>2a)  Novinky novely </a:t>
            </a:r>
            <a:r>
              <a:rPr lang="cs-CZ" sz="1500" dirty="0" err="1" smtClean="0"/>
              <a:t>ZoM</a:t>
            </a:r>
            <a:r>
              <a:rPr lang="cs-CZ" sz="1500" dirty="0" smtClean="0"/>
              <a:t> (tržní hodnota, RRD…)</a:t>
            </a:r>
          </a:p>
          <a:p>
            <a:pPr marL="457200" indent="-11113">
              <a:buNone/>
            </a:pPr>
            <a:r>
              <a:rPr lang="cs-CZ" sz="1500" dirty="0" smtClean="0"/>
              <a:t>2b)  Lesnické požadavky - zpřesnění definice lesních pozemků, způsoby využití pozemku aj.</a:t>
            </a:r>
          </a:p>
          <a:p>
            <a:pPr marL="457200" indent="-11113">
              <a:buNone/>
            </a:pPr>
            <a:r>
              <a:rPr lang="cs-CZ" sz="1500" dirty="0" smtClean="0"/>
              <a:t>2c)  Návrh na výnosové ocenění lesního majetku</a:t>
            </a:r>
          </a:p>
          <a:p>
            <a:pPr marL="457200" indent="-11113">
              <a:buNone/>
            </a:pPr>
            <a:r>
              <a:rPr lang="cs-CZ" sz="1500" dirty="0" smtClean="0"/>
              <a:t>		- metoda celkového ocenění lesa (kapitalizace, vícefázová metoda, data)</a:t>
            </a:r>
          </a:p>
          <a:p>
            <a:pPr marL="457200" indent="-457200">
              <a:buAutoNum type="arabicParenR" startAt="3"/>
            </a:pPr>
            <a:r>
              <a:rPr lang="cs-CZ" sz="1500" b="1" dirty="0" smtClean="0"/>
              <a:t>Připravovaná novela </a:t>
            </a:r>
            <a:r>
              <a:rPr lang="cs-CZ" sz="1500" b="1" u="sng" dirty="0" smtClean="0"/>
              <a:t>oceňovací vyhlášky</a:t>
            </a:r>
          </a:p>
          <a:p>
            <a:pPr marL="457200" indent="-457200">
              <a:buNone/>
            </a:pPr>
            <a:r>
              <a:rPr lang="cs-CZ" sz="1500" dirty="0" smtClean="0"/>
              <a:t>	3a)  Návrh na úpravu CPS – dotazy znalcům</a:t>
            </a:r>
          </a:p>
          <a:p>
            <a:pPr marL="457200" indent="-457200">
              <a:buNone/>
            </a:pPr>
            <a:r>
              <a:rPr lang="cs-CZ" sz="1500" dirty="0" smtClean="0"/>
              <a:t>	3b)  Připravovaná aktualizace celé lesnické části OV v roce 2019</a:t>
            </a:r>
          </a:p>
          <a:p>
            <a:pPr marL="457200" indent="-457200">
              <a:buAutoNum type="arabicParenR" startAt="4"/>
            </a:pPr>
            <a:r>
              <a:rPr lang="cs-CZ" sz="1500" b="1" dirty="0" smtClean="0"/>
              <a:t>Připravovaná novela </a:t>
            </a:r>
            <a:r>
              <a:rPr lang="cs-CZ" sz="1500" b="1" u="sng" dirty="0" smtClean="0"/>
              <a:t>škodní vyhlášky</a:t>
            </a:r>
          </a:p>
          <a:p>
            <a:pPr marL="457200" indent="-457200">
              <a:buNone/>
            </a:pPr>
            <a:r>
              <a:rPr lang="cs-CZ" sz="1500" dirty="0" smtClean="0"/>
              <a:t>	4a) Návrh 2014-2016, redukce, MPŘ, vypořádání připomínek, renta jako užitek</a:t>
            </a:r>
          </a:p>
          <a:p>
            <a:pPr marL="457200" indent="-457200">
              <a:buAutoNum type="arabicParenR" startAt="5"/>
            </a:pPr>
            <a:r>
              <a:rPr lang="cs-CZ" sz="1500" b="1" u="sng" dirty="0" smtClean="0"/>
              <a:t>Různé</a:t>
            </a:r>
          </a:p>
          <a:p>
            <a:pPr marL="457200" indent="-457200">
              <a:buNone/>
            </a:pPr>
            <a:r>
              <a:rPr lang="cs-CZ" sz="1500" dirty="0" smtClean="0"/>
              <a:t>	5a) </a:t>
            </a:r>
            <a:r>
              <a:rPr lang="cs-CZ" sz="1500" dirty="0" smtClean="0">
                <a:solidFill>
                  <a:srgbClr val="C00000"/>
                </a:solidFill>
              </a:rPr>
              <a:t>Vyhodnocení HV za rok 2017 podle PLO u nestátních vlastníků lesa</a:t>
            </a:r>
          </a:p>
          <a:p>
            <a:pPr marL="457200" indent="-457200">
              <a:buNone/>
            </a:pPr>
            <a:r>
              <a:rPr lang="cs-CZ" sz="1500" dirty="0" smtClean="0">
                <a:solidFill>
                  <a:srgbClr val="C00000"/>
                </a:solidFill>
              </a:rPr>
              <a:t>	</a:t>
            </a:r>
            <a:r>
              <a:rPr lang="cs-CZ" sz="1500" dirty="0" smtClean="0"/>
              <a:t>5b)</a:t>
            </a:r>
            <a:r>
              <a:rPr lang="cs-CZ" sz="1500" dirty="0" smtClean="0">
                <a:solidFill>
                  <a:srgbClr val="C00000"/>
                </a:solidFill>
              </a:rPr>
              <a:t> Vyhodnocení kupních cen lesa u LČR za období 2011-2016 </a:t>
            </a:r>
          </a:p>
          <a:p>
            <a:pPr marL="457200" indent="-457200">
              <a:buNone/>
            </a:pPr>
            <a:r>
              <a:rPr lang="cs-CZ" sz="1500" dirty="0" smtClean="0">
                <a:solidFill>
                  <a:srgbClr val="C00000"/>
                </a:solidFill>
              </a:rPr>
              <a:t>	</a:t>
            </a:r>
            <a:r>
              <a:rPr lang="cs-CZ" sz="1500" dirty="0" smtClean="0"/>
              <a:t>5c) Mezinárodní oceňovací standardy 2017	</a:t>
            </a:r>
          </a:p>
          <a:p>
            <a:pPr marL="457200" indent="-457200">
              <a:buAutoNum type="arabicParenR" startAt="6"/>
            </a:pPr>
            <a:r>
              <a:rPr lang="cs-CZ" sz="1500" b="1" dirty="0" smtClean="0"/>
              <a:t>Závěr ke </a:t>
            </a:r>
            <a:r>
              <a:rPr lang="cs-CZ" sz="1500" b="1" u="sng" dirty="0" smtClean="0"/>
              <a:t>znalecké činnosti</a:t>
            </a:r>
          </a:p>
          <a:p>
            <a:pPr marL="457200" indent="-457200">
              <a:buNone/>
            </a:pPr>
            <a:r>
              <a:rPr lang="cs-CZ" sz="1500" dirty="0" smtClean="0"/>
              <a:t>	6a) Vybrané právní věty </a:t>
            </a:r>
          </a:p>
          <a:p>
            <a:pPr marL="457200" indent="-457200">
              <a:buNone/>
            </a:pPr>
            <a:r>
              <a:rPr lang="cs-CZ" sz="1500" dirty="0" smtClean="0"/>
              <a:t>	6b) Připravovaný zákon o znalcích a znaleckých kancelářích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dirty="0" smtClean="0"/>
              <a:t>Cena zjištěná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/>
          <a:lstStyle/>
          <a:p>
            <a:pPr>
              <a:buNone/>
            </a:pPr>
            <a:r>
              <a:rPr lang="cs-CZ" sz="2400" dirty="0" smtClean="0"/>
              <a:t>Někdy nesprávně označována jako </a:t>
            </a:r>
            <a:r>
              <a:rPr lang="cs-CZ" sz="2400" u="sng" dirty="0" smtClean="0"/>
              <a:t>cena administrativní či úřední</a:t>
            </a:r>
            <a:r>
              <a:rPr lang="cs-CZ" sz="2400" dirty="0" smtClean="0"/>
              <a:t>, je cena určená podle oceňovacích předpisů (zákon č. 151/1997 Sb., a jeho prováděcí vyhláška); viz ustanovení § 2 odst. 3 zákona o oceňování majetku.</a:t>
            </a:r>
          </a:p>
          <a:p>
            <a:endParaRPr lang="cs-CZ" sz="2400" i="1" dirty="0" smtClean="0"/>
          </a:p>
          <a:p>
            <a:pPr>
              <a:buNone/>
            </a:pPr>
            <a:r>
              <a:rPr lang="cs-CZ" sz="2400" i="1" dirty="0" smtClean="0"/>
              <a:t>Cena určená podle tohoto zákona jinak, než obvyklá cena nebo mimořádná cena, je cena zjištěná.</a:t>
            </a:r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r>
              <a:rPr lang="cs-CZ" sz="2400" dirty="0" smtClean="0"/>
              <a:t>Zjištěná cena je cena, kterou určíme podle ustanovení § 2 zákona o oceňování majetku v souladu s jeho ustanovením § 1 a podle jeho prováděcí vyhlášky jiným způsobem, než obvyklou cenu.</a:t>
            </a: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Cena průměrná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Cena stanovená průměrem buď aritmetickým, nebo váženým, apod.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Není totožná s obvyklou cenou!!!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dirty="0" smtClean="0"/>
              <a:t>Tržní hodnota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Je </a:t>
            </a:r>
            <a:r>
              <a:rPr lang="cs-CZ" b="1" dirty="0" smtClean="0"/>
              <a:t>často zaměňována za obvyklou cenu</a:t>
            </a:r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r>
              <a:rPr lang="cs-CZ" b="1" u="sng" dirty="0" smtClean="0"/>
              <a:t>Rozdíl oproti obvyklé ceně je </a:t>
            </a:r>
            <a:r>
              <a:rPr lang="pl-PL" dirty="0" smtClean="0"/>
              <a:t>v odhadu realizovatelné ceny na trhu za nabízený majetek </a:t>
            </a:r>
            <a:r>
              <a:rPr lang="pl-PL" b="1" dirty="0" smtClean="0"/>
              <a:t>(</a:t>
            </a:r>
            <a:r>
              <a:rPr lang="pl-PL" b="1" dirty="0" smtClean="0">
                <a:solidFill>
                  <a:srgbClr val="C00000"/>
                </a:solidFill>
              </a:rPr>
              <a:t>odhad do</a:t>
            </a:r>
            <a:r>
              <a:rPr lang="cs-CZ" b="1" dirty="0" smtClean="0">
                <a:solidFill>
                  <a:srgbClr val="C00000"/>
                </a:solidFill>
              </a:rPr>
              <a:t>budoucnosti</a:t>
            </a:r>
            <a:r>
              <a:rPr lang="cs-CZ" b="1" dirty="0" smtClean="0"/>
              <a:t>)</a:t>
            </a:r>
          </a:p>
          <a:p>
            <a:pPr>
              <a:buNone/>
            </a:pPr>
            <a:r>
              <a:rPr lang="cs-CZ" b="1" dirty="0" smtClean="0"/>
              <a:t>Tržní hodnotu lze spočítat na rozdíl od obvyklé ceny </a:t>
            </a:r>
            <a:r>
              <a:rPr lang="cs-CZ" dirty="0" smtClean="0"/>
              <a:t>vyhodnocením věcné hodnoty (nákladové ocenění), výnosové hodnoty a ceny určené porovnáním s cenami obdobných věcí (nemovitostí)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dirty="0" smtClean="0"/>
              <a:t>Tržní cena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/>
          <a:lstStyle/>
          <a:p>
            <a:pPr>
              <a:buNone/>
            </a:pPr>
            <a:r>
              <a:rPr lang="cs-CZ" u="sng" dirty="0" smtClean="0"/>
              <a:t>Skutečně realizovaná částka při prodeji, </a:t>
            </a:r>
            <a:r>
              <a:rPr lang="cs-CZ" dirty="0" smtClean="0"/>
              <a:t>většinou je to cena sjednaná mezi dvěma nezávislými subjekty na volném trhu uvedená v kupní smlouvě, případně </a:t>
            </a:r>
            <a:r>
              <a:rPr lang="pl-PL" dirty="0" smtClean="0"/>
              <a:t>na prodejním dokladu o zaplacení.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cs-CZ" b="1" dirty="0" smtClean="0"/>
              <a:t>Na rozdíl od obvyklé ceny se do ní </a:t>
            </a:r>
            <a:r>
              <a:rPr lang="cs-CZ" b="1" dirty="0" smtClean="0">
                <a:solidFill>
                  <a:srgbClr val="C00000"/>
                </a:solidFill>
              </a:rPr>
              <a:t>mohou promítnout zvláštní vlivy.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určení obvyklé ceny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000" b="1" dirty="0" smtClean="0">
                <a:solidFill>
                  <a:srgbClr val="C00000"/>
                </a:solidFill>
              </a:rPr>
              <a:t>Určuje se výhradně </a:t>
            </a:r>
            <a:r>
              <a:rPr lang="cs-CZ" sz="2000" b="1" u="sng" dirty="0" smtClean="0">
                <a:solidFill>
                  <a:srgbClr val="C00000"/>
                </a:solidFill>
              </a:rPr>
              <a:t>porovnáním</a:t>
            </a:r>
            <a:r>
              <a:rPr lang="cs-CZ" sz="2000" b="1" dirty="0" smtClean="0">
                <a:solidFill>
                  <a:srgbClr val="C00000"/>
                </a:solidFill>
              </a:rPr>
              <a:t> (za předpokladu fungujícího trhu) jako </a:t>
            </a:r>
            <a:r>
              <a:rPr lang="cs-CZ" sz="2000" b="1" u="sng" dirty="0" smtClean="0">
                <a:solidFill>
                  <a:srgbClr val="C00000"/>
                </a:solidFill>
              </a:rPr>
              <a:t>statistické vyhodnocení</a:t>
            </a:r>
            <a:r>
              <a:rPr lang="cs-CZ" sz="2000" u="sng" dirty="0" smtClean="0"/>
              <a:t> </a:t>
            </a:r>
            <a:r>
              <a:rPr lang="cs-CZ" sz="2000" dirty="0" smtClean="0"/>
              <a:t>nejčastěji se vyskytujícího prvku v dané množině skutečně realizovaných cen stejného, popřípadě obdobného majetku nebo při poskytování stejné nebo obdobné služby v obvyklém obchodním styku v tuzemsku ke dni ocenění s vyloučením mimořádných okolností trhu. 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u="sng" dirty="0" smtClean="0"/>
              <a:t>Množina prvků </a:t>
            </a:r>
            <a:r>
              <a:rPr lang="cs-CZ" sz="2000" dirty="0" smtClean="0"/>
              <a:t>je stanovena z historických cen za přiměřený časový úsek (prodeje již proběhly).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b="1" dirty="0" smtClean="0"/>
              <a:t>Do statistického vyhodnocení obvyklé ceny nesmějí vstupovat ceny, ve kterých jsou obsaženy mimořádné okolnosti trhu.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b="1" dirty="0" smtClean="0"/>
              <a:t>Členění trvalých porostů</a:t>
            </a:r>
            <a:endParaRPr lang="cs-CZ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/>
          <a:lstStyle/>
          <a:p>
            <a:pPr algn="ctr">
              <a:buNone/>
            </a:pPr>
            <a:r>
              <a:rPr lang="cs-CZ" sz="1600" dirty="0" smtClean="0"/>
              <a:t>  § 14</a:t>
            </a:r>
          </a:p>
          <a:p>
            <a:pPr algn="ctr">
              <a:buNone/>
            </a:pPr>
            <a:r>
              <a:rPr lang="cs-CZ" sz="1600" b="1" dirty="0" smtClean="0"/>
              <a:t>Členění trvalých porostů</a:t>
            </a:r>
            <a:endParaRPr lang="cs-CZ" sz="1600" dirty="0" smtClean="0"/>
          </a:p>
          <a:p>
            <a:pPr algn="ctr">
              <a:buNone/>
            </a:pPr>
            <a:r>
              <a:rPr lang="cs-CZ" sz="1600" b="1" dirty="0" smtClean="0"/>
              <a:t> </a:t>
            </a:r>
            <a:endParaRPr lang="cs-CZ" sz="1600" dirty="0" smtClean="0"/>
          </a:p>
          <a:p>
            <a:pPr>
              <a:buNone/>
            </a:pPr>
            <a:r>
              <a:rPr lang="cs-CZ" sz="1600" dirty="0" smtClean="0"/>
              <a:t>	Pro účely oceňování </a:t>
            </a:r>
            <a:r>
              <a:rPr lang="cs-CZ" sz="1600" b="1" dirty="0" smtClean="0"/>
              <a:t>podle tohoto zákona</a:t>
            </a:r>
            <a:r>
              <a:rPr lang="cs-CZ" sz="1600" dirty="0" smtClean="0"/>
              <a:t> se trvalé porosty člení na</a:t>
            </a:r>
          </a:p>
          <a:p>
            <a:pPr>
              <a:buNone/>
            </a:pPr>
            <a:r>
              <a:rPr lang="cs-CZ" sz="1600" dirty="0" smtClean="0"/>
              <a:t> </a:t>
            </a:r>
          </a:p>
          <a:p>
            <a:pPr>
              <a:buNone/>
            </a:pPr>
            <a:r>
              <a:rPr lang="cs-CZ" sz="1600" dirty="0" smtClean="0"/>
              <a:t>a) lesní porosty, </a:t>
            </a:r>
          </a:p>
          <a:p>
            <a:pPr>
              <a:buNone/>
            </a:pPr>
            <a:r>
              <a:rPr lang="cs-CZ" sz="1600" dirty="0" smtClean="0"/>
              <a:t>b) ovocné dřeviny,</a:t>
            </a:r>
          </a:p>
          <a:p>
            <a:pPr>
              <a:buNone/>
            </a:pPr>
            <a:r>
              <a:rPr lang="cs-CZ" sz="1600" b="1" dirty="0" smtClean="0">
                <a:solidFill>
                  <a:srgbClr val="FF0000"/>
                </a:solidFill>
              </a:rPr>
              <a:t>c) rychle rostoucí dřeviny</a:t>
            </a:r>
            <a:r>
              <a:rPr lang="cs-CZ" sz="1600" b="1" dirty="0" smtClean="0"/>
              <a:t>,</a:t>
            </a:r>
            <a:r>
              <a:rPr lang="cs-CZ" sz="1600" dirty="0" smtClean="0"/>
              <a:t> </a:t>
            </a:r>
          </a:p>
          <a:p>
            <a:pPr>
              <a:buNone/>
            </a:pPr>
            <a:r>
              <a:rPr lang="cs-CZ" sz="1600" strike="sngStrike" dirty="0" smtClean="0"/>
              <a:t>c)</a:t>
            </a:r>
            <a:r>
              <a:rPr lang="cs-CZ" sz="1600" dirty="0" smtClean="0"/>
              <a:t> </a:t>
            </a:r>
            <a:r>
              <a:rPr lang="cs-CZ" sz="1600" b="1" dirty="0" smtClean="0"/>
              <a:t>d)</a:t>
            </a:r>
            <a:r>
              <a:rPr lang="cs-CZ" sz="1600" dirty="0" smtClean="0"/>
              <a:t> vinnou a chmelovou révu, </a:t>
            </a:r>
          </a:p>
          <a:p>
            <a:pPr>
              <a:buNone/>
            </a:pPr>
            <a:r>
              <a:rPr lang="cs-CZ" sz="1600" strike="sngStrike" dirty="0" smtClean="0"/>
              <a:t>d)</a:t>
            </a:r>
            <a:r>
              <a:rPr lang="cs-CZ" sz="1600" dirty="0" smtClean="0"/>
              <a:t> </a:t>
            </a:r>
            <a:r>
              <a:rPr lang="cs-CZ" sz="1600" b="1" dirty="0" smtClean="0"/>
              <a:t>e)</a:t>
            </a:r>
            <a:r>
              <a:rPr lang="cs-CZ" sz="1600" dirty="0" smtClean="0"/>
              <a:t> okrasné rostliny.</a:t>
            </a:r>
          </a:p>
          <a:p>
            <a:pPr>
              <a:buNone/>
            </a:pPr>
            <a:r>
              <a:rPr lang="cs-CZ" sz="1600" dirty="0" smtClean="0"/>
              <a:t> </a:t>
            </a:r>
          </a:p>
          <a:p>
            <a:pPr algn="ctr">
              <a:buNone/>
            </a:pPr>
            <a:r>
              <a:rPr lang="cs-CZ" sz="1600" dirty="0" smtClean="0"/>
              <a:t> 	§ 16</a:t>
            </a:r>
          </a:p>
          <a:p>
            <a:pPr algn="ctr">
              <a:buNone/>
            </a:pPr>
            <a:r>
              <a:rPr lang="cs-CZ" sz="1600" b="1" dirty="0" smtClean="0"/>
              <a:t>Oceňování ovocných dřevin, rychle rostoucích dřevin, vinné a chmelové révy </a:t>
            </a:r>
            <a:br>
              <a:rPr lang="cs-CZ" sz="1600" b="1" dirty="0" smtClean="0"/>
            </a:br>
            <a:r>
              <a:rPr lang="cs-CZ" sz="1600" b="1" dirty="0" smtClean="0"/>
              <a:t>a okrasných rostlin</a:t>
            </a:r>
            <a:endParaRPr lang="cs-CZ" sz="1600" dirty="0" smtClean="0"/>
          </a:p>
          <a:p>
            <a:pPr>
              <a:buNone/>
            </a:pPr>
            <a:r>
              <a:rPr lang="cs-CZ" sz="1600" b="1" dirty="0" smtClean="0"/>
              <a:t> </a:t>
            </a:r>
            <a:endParaRPr lang="cs-CZ" sz="1600" dirty="0" smtClean="0"/>
          </a:p>
          <a:p>
            <a:pPr>
              <a:buNone/>
            </a:pPr>
            <a:r>
              <a:rPr lang="cs-CZ" sz="1600" dirty="0" smtClean="0"/>
              <a:t>	(1) Ovocné dřeviny</a:t>
            </a:r>
            <a:r>
              <a:rPr lang="cs-CZ" sz="1600" b="1" dirty="0" smtClean="0"/>
              <a:t>, rychle rostoucí dřeviny</a:t>
            </a:r>
            <a:r>
              <a:rPr lang="cs-CZ" sz="1600" dirty="0" smtClean="0"/>
              <a:t>, vinná a chmelová réva se oceňují </a:t>
            </a:r>
            <a:r>
              <a:rPr lang="cs-CZ" sz="1600" u="sng" dirty="0" smtClean="0"/>
              <a:t>výnosovým způsobem </a:t>
            </a:r>
            <a:r>
              <a:rPr lang="cs-CZ" sz="1600" dirty="0" smtClean="0"/>
              <a:t>podle druhu dřevin, jejich věku, pěstebního tvaru nebo způsobu založení jejich porostu. Ceny vinné a chmelové révy obsahují ceny zařízení vinic a chmelnic.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Oceňování práva stavby</a:t>
            </a:r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/>
          <a:lstStyle/>
          <a:p>
            <a:pPr algn="ctr">
              <a:buNone/>
            </a:pPr>
            <a:r>
              <a:rPr lang="cs-CZ" sz="1800" b="1" dirty="0" smtClean="0"/>
              <a:t>§ 16a </a:t>
            </a:r>
            <a:endParaRPr lang="cs-CZ" sz="1800" dirty="0" smtClean="0"/>
          </a:p>
          <a:p>
            <a:pPr algn="ctr">
              <a:buNone/>
            </a:pPr>
            <a:r>
              <a:rPr lang="cs-CZ" sz="1800" b="1" dirty="0" smtClean="0"/>
              <a:t>Oceňování práva stavby</a:t>
            </a:r>
            <a:endParaRPr lang="cs-CZ" sz="1800" dirty="0" smtClean="0"/>
          </a:p>
          <a:p>
            <a:pPr>
              <a:buNone/>
            </a:pPr>
            <a:r>
              <a:rPr lang="cs-CZ" sz="1200" dirty="0" smtClean="0"/>
              <a:t> </a:t>
            </a:r>
          </a:p>
          <a:p>
            <a:pPr>
              <a:buNone/>
            </a:pPr>
            <a:r>
              <a:rPr lang="cs-CZ" sz="1200" dirty="0" smtClean="0"/>
              <a:t> </a:t>
            </a:r>
            <a:endParaRPr lang="cs-CZ" sz="1400" dirty="0" smtClean="0"/>
          </a:p>
          <a:p>
            <a:pPr>
              <a:buNone/>
            </a:pPr>
            <a:r>
              <a:rPr lang="cs-CZ" sz="1400" b="1" dirty="0" smtClean="0"/>
              <a:t>(1) Právo stavby se oceňuje výnosovým způsobem </a:t>
            </a:r>
            <a:r>
              <a:rPr lang="cs-CZ" sz="1400" b="1" dirty="0" smtClean="0">
                <a:solidFill>
                  <a:srgbClr val="FF0000"/>
                </a:solidFill>
              </a:rPr>
              <a:t>na základě </a:t>
            </a:r>
            <a:r>
              <a:rPr lang="cs-CZ" sz="1400" b="1" u="sng" dirty="0" smtClean="0">
                <a:solidFill>
                  <a:srgbClr val="FF0000"/>
                </a:solidFill>
              </a:rPr>
              <a:t>ročního užitku </a:t>
            </a:r>
            <a:r>
              <a:rPr lang="cs-CZ" sz="1400" b="1" dirty="0" smtClean="0"/>
              <a:t>s uplatněním doby dalšího užívání práva, která uplyne od roku ocenění do roku zániku práva. </a:t>
            </a:r>
            <a:endParaRPr lang="cs-CZ" sz="1400" dirty="0" smtClean="0"/>
          </a:p>
          <a:p>
            <a:pPr>
              <a:buNone/>
            </a:pPr>
            <a:r>
              <a:rPr lang="cs-CZ" sz="1400" b="1" dirty="0" smtClean="0"/>
              <a:t> </a:t>
            </a:r>
            <a:endParaRPr lang="cs-CZ" sz="1400" dirty="0" smtClean="0"/>
          </a:p>
          <a:p>
            <a:pPr>
              <a:buNone/>
            </a:pPr>
            <a:r>
              <a:rPr lang="cs-CZ" sz="1400" b="1" dirty="0" smtClean="0"/>
              <a:t>(2) Pro ocenění práva stavby s nezřízenou stavbou, která právu stavby vyhovuje, se zjistí </a:t>
            </a:r>
            <a:r>
              <a:rPr lang="cs-CZ" sz="1400" b="1" u="sng" dirty="0" smtClean="0">
                <a:solidFill>
                  <a:srgbClr val="FF0000"/>
                </a:solidFill>
              </a:rPr>
              <a:t>roční užitek z pozemku </a:t>
            </a:r>
            <a:r>
              <a:rPr lang="cs-CZ" sz="1400" b="1" dirty="0" smtClean="0">
                <a:solidFill>
                  <a:srgbClr val="FF0000"/>
                </a:solidFill>
              </a:rPr>
              <a:t>zatíženého tímto právem.  </a:t>
            </a:r>
            <a:endParaRPr lang="cs-CZ" sz="1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cs-CZ" sz="1400" b="1" dirty="0" smtClean="0"/>
              <a:t> </a:t>
            </a:r>
            <a:endParaRPr lang="cs-CZ" sz="1400" dirty="0" smtClean="0"/>
          </a:p>
          <a:p>
            <a:pPr>
              <a:buNone/>
            </a:pPr>
            <a:r>
              <a:rPr lang="cs-CZ" sz="1400" b="1" dirty="0" smtClean="0"/>
              <a:t>(3) Pro ocenění práva stavby se zřízenou stavbou, která právu stavby vyhovuje, se roční užitek určí ze zjištěné ceny zatíženého pozemku a zjištěné ceny stavby, která právu stavby vyhovuje, náhrady při zániku práva stavby.</a:t>
            </a:r>
            <a:endParaRPr lang="cs-CZ" sz="1400" dirty="0" smtClean="0"/>
          </a:p>
          <a:p>
            <a:pPr>
              <a:buNone/>
            </a:pPr>
            <a:r>
              <a:rPr lang="cs-CZ" sz="1400" b="1" dirty="0" smtClean="0"/>
              <a:t> </a:t>
            </a:r>
            <a:endParaRPr lang="cs-CZ" sz="1400" dirty="0" smtClean="0"/>
          </a:p>
          <a:p>
            <a:pPr>
              <a:buNone/>
            </a:pPr>
            <a:r>
              <a:rPr lang="cs-CZ" sz="1400" b="1" dirty="0" smtClean="0"/>
              <a:t>(4) </a:t>
            </a:r>
            <a:r>
              <a:rPr lang="cs-CZ" sz="1400" b="1" u="sng" dirty="0" smtClean="0">
                <a:solidFill>
                  <a:srgbClr val="C00000"/>
                </a:solidFill>
              </a:rPr>
              <a:t>Způsob výpočtu </a:t>
            </a:r>
            <a:r>
              <a:rPr lang="cs-CZ" sz="1400" b="1" dirty="0" smtClean="0">
                <a:solidFill>
                  <a:srgbClr val="C00000"/>
                </a:solidFill>
              </a:rPr>
              <a:t>ceny práva stavby, určení ročního užitku, výše náhrady </a:t>
            </a:r>
            <a:br>
              <a:rPr lang="cs-CZ" sz="1400" b="1" dirty="0" smtClean="0">
                <a:solidFill>
                  <a:srgbClr val="C00000"/>
                </a:solidFill>
              </a:rPr>
            </a:br>
            <a:r>
              <a:rPr lang="cs-CZ" sz="1400" b="1" dirty="0" smtClean="0">
                <a:solidFill>
                  <a:srgbClr val="C00000"/>
                </a:solidFill>
              </a:rPr>
              <a:t>při zániku práva stavby a počtu let dalšího trvání práva stavby stanoví </a:t>
            </a:r>
            <a:r>
              <a:rPr lang="cs-CZ" sz="1400" b="1" u="sng" dirty="0" smtClean="0">
                <a:solidFill>
                  <a:srgbClr val="C00000"/>
                </a:solidFill>
              </a:rPr>
              <a:t>vyhláška. </a:t>
            </a:r>
            <a:endParaRPr lang="cs-CZ" sz="1400" u="sng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cs-CZ" sz="1400" b="1" dirty="0" smtClean="0">
                <a:solidFill>
                  <a:srgbClr val="C00000"/>
                </a:solidFill>
              </a:rPr>
              <a:t> </a:t>
            </a:r>
            <a:endParaRPr lang="cs-CZ" sz="14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cs-CZ" sz="1400" b="1" dirty="0" smtClean="0"/>
              <a:t>(5) Ocenění podle odstavců 2 až 4  se neuplatní, lze-li cenu práva stavby zjistit z rozhodnutí příslušného orgánu.</a:t>
            </a:r>
            <a:endParaRPr lang="cs-CZ" sz="1400" dirty="0" smtClean="0"/>
          </a:p>
          <a:p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Oceňování věcných břemen</a:t>
            </a:r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5949280"/>
          </a:xfrm>
        </p:spPr>
        <p:txBody>
          <a:bodyPr/>
          <a:lstStyle/>
          <a:p>
            <a:pPr algn="ctr">
              <a:buNone/>
            </a:pPr>
            <a:r>
              <a:rPr lang="cs-CZ" sz="1600" b="1" dirty="0" smtClean="0"/>
              <a:t>§ 16b</a:t>
            </a:r>
            <a:endParaRPr lang="cs-CZ" sz="1600" dirty="0" smtClean="0"/>
          </a:p>
          <a:p>
            <a:pPr algn="ctr">
              <a:buNone/>
            </a:pPr>
            <a:r>
              <a:rPr lang="cs-CZ" sz="1600" b="1" dirty="0" smtClean="0"/>
              <a:t>Oceňování věcných břemen</a:t>
            </a:r>
            <a:endParaRPr lang="cs-CZ" sz="1600" dirty="0" smtClean="0"/>
          </a:p>
          <a:p>
            <a:pPr>
              <a:buNone/>
            </a:pPr>
            <a:r>
              <a:rPr lang="cs-CZ" sz="1200" dirty="0" smtClean="0"/>
              <a:t> </a:t>
            </a:r>
          </a:p>
          <a:p>
            <a:pPr>
              <a:buNone/>
            </a:pPr>
            <a:r>
              <a:rPr lang="cs-CZ" sz="1400" b="1" dirty="0" smtClean="0"/>
              <a:t>(1) Věcné břemeno se oceňuje výnosovým způsobem </a:t>
            </a:r>
            <a:r>
              <a:rPr lang="cs-CZ" sz="1400" b="1" dirty="0" smtClean="0">
                <a:solidFill>
                  <a:srgbClr val="FF0000"/>
                </a:solidFill>
              </a:rPr>
              <a:t>na základě ročního užitku</a:t>
            </a:r>
            <a:r>
              <a:rPr lang="cs-CZ" sz="1400" b="1" dirty="0" smtClean="0"/>
              <a:t>, v návaznosti na </a:t>
            </a:r>
            <a:r>
              <a:rPr lang="cs-CZ" sz="1400" b="1" u="sng" dirty="0" smtClean="0"/>
              <a:t>dobu jeho trvání</a:t>
            </a:r>
            <a:r>
              <a:rPr lang="cs-CZ" sz="1400" b="1" dirty="0" smtClean="0"/>
              <a:t>, nebo </a:t>
            </a:r>
            <a:r>
              <a:rPr lang="cs-CZ" sz="1400" b="1" u="sng" dirty="0" smtClean="0"/>
              <a:t>pevnou částkou, nelze-li určit roční užitek z věcného břemene</a:t>
            </a:r>
            <a:r>
              <a:rPr lang="cs-CZ" sz="1400" b="1" dirty="0" smtClean="0"/>
              <a:t>. </a:t>
            </a:r>
            <a:endParaRPr lang="cs-CZ" sz="1400" dirty="0" smtClean="0"/>
          </a:p>
          <a:p>
            <a:pPr>
              <a:buNone/>
            </a:pPr>
            <a:r>
              <a:rPr lang="cs-CZ" sz="1400" b="1" dirty="0" smtClean="0"/>
              <a:t> </a:t>
            </a:r>
            <a:endParaRPr lang="cs-CZ" sz="1400" dirty="0" smtClean="0"/>
          </a:p>
          <a:p>
            <a:pPr>
              <a:buNone/>
            </a:pPr>
            <a:r>
              <a:rPr lang="cs-CZ" sz="1400" b="1" dirty="0" smtClean="0"/>
              <a:t>(2) U </a:t>
            </a:r>
            <a:r>
              <a:rPr lang="cs-CZ" sz="1400" b="1" u="sng" dirty="0" smtClean="0"/>
              <a:t>služebnosti </a:t>
            </a:r>
            <a:r>
              <a:rPr lang="cs-CZ" sz="1400" b="1" dirty="0" smtClean="0"/>
              <a:t>se v ročním užitku zohledňuje míra omezení užívání nemovité věci. </a:t>
            </a:r>
            <a:endParaRPr lang="cs-CZ" sz="1400" dirty="0" smtClean="0"/>
          </a:p>
          <a:p>
            <a:pPr>
              <a:buNone/>
            </a:pPr>
            <a:r>
              <a:rPr lang="cs-CZ" sz="1400" b="1" dirty="0" smtClean="0"/>
              <a:t> </a:t>
            </a:r>
            <a:endParaRPr lang="cs-CZ" sz="1400" dirty="0" smtClean="0"/>
          </a:p>
          <a:p>
            <a:pPr>
              <a:buNone/>
            </a:pPr>
            <a:r>
              <a:rPr lang="cs-CZ" sz="1400" b="1" dirty="0" smtClean="0"/>
              <a:t>(3) U </a:t>
            </a:r>
            <a:r>
              <a:rPr lang="cs-CZ" sz="1400" b="1" u="sng" dirty="0" smtClean="0"/>
              <a:t>reálného břemene </a:t>
            </a:r>
            <a:r>
              <a:rPr lang="cs-CZ" sz="1400" b="1" dirty="0" smtClean="0"/>
              <a:t>zohledňuje roční užitek prospěch oprávněného.</a:t>
            </a:r>
            <a:endParaRPr lang="cs-CZ" sz="1400" dirty="0" smtClean="0"/>
          </a:p>
          <a:p>
            <a:pPr>
              <a:buNone/>
            </a:pPr>
            <a:r>
              <a:rPr lang="cs-CZ" sz="1400" dirty="0" smtClean="0"/>
              <a:t> </a:t>
            </a:r>
          </a:p>
          <a:p>
            <a:pPr>
              <a:buNone/>
            </a:pPr>
            <a:r>
              <a:rPr lang="cs-CZ" sz="1400" b="1" dirty="0" smtClean="0"/>
              <a:t>(4) Časově neomezené reálné břemeno nebo právo z vykupitelné služebnosti se ocení ve výši náhrady uvedené ve smlouvě. Jsou-li ve smlouvě uvedeny pouze podmínky výkupu reálného břemena nebo zrušení služebnosti za přiměřenou náhradu, vypočte se náhrada podle uvedených podmínek k datu ocenění.</a:t>
            </a:r>
            <a:endParaRPr lang="cs-CZ" sz="1400" dirty="0" smtClean="0"/>
          </a:p>
          <a:p>
            <a:pPr>
              <a:buNone/>
            </a:pPr>
            <a:r>
              <a:rPr lang="cs-CZ" sz="1400" b="1" dirty="0" smtClean="0"/>
              <a:t> </a:t>
            </a:r>
            <a:endParaRPr lang="cs-CZ" sz="1400" dirty="0" smtClean="0"/>
          </a:p>
          <a:p>
            <a:pPr>
              <a:buNone/>
            </a:pPr>
            <a:r>
              <a:rPr lang="cs-CZ" sz="1400" b="1" dirty="0" smtClean="0"/>
              <a:t> (5) </a:t>
            </a:r>
            <a:r>
              <a:rPr lang="cs-CZ" sz="1400" b="1" dirty="0" smtClean="0">
                <a:solidFill>
                  <a:srgbClr val="C00000"/>
                </a:solidFill>
              </a:rPr>
              <a:t>Způsob členění věcných břemen podle výpočtu jejich ocenění, postup výpočtu ceny věcného břemene, způsob určení ročního užitku a míry kapitalizace podle druhu věcného břemene a zatížené nemovité věci, a výši pevné částky stanoví </a:t>
            </a:r>
            <a:r>
              <a:rPr lang="cs-CZ" sz="1400" b="1" u="sng" dirty="0" smtClean="0">
                <a:solidFill>
                  <a:srgbClr val="C00000"/>
                </a:solidFill>
              </a:rPr>
              <a:t>vyhláška</a:t>
            </a:r>
            <a:r>
              <a:rPr lang="cs-CZ" sz="1400" b="1" dirty="0" smtClean="0">
                <a:solidFill>
                  <a:srgbClr val="C00000"/>
                </a:solidFill>
              </a:rPr>
              <a:t>.</a:t>
            </a:r>
            <a:endParaRPr lang="cs-CZ" sz="14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cs-CZ" sz="1400" b="1" dirty="0" smtClean="0">
                <a:solidFill>
                  <a:srgbClr val="C00000"/>
                </a:solidFill>
              </a:rPr>
              <a:t> </a:t>
            </a:r>
            <a:endParaRPr lang="cs-CZ" sz="14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cs-CZ" sz="1400" b="1" dirty="0" smtClean="0"/>
              <a:t>(6) Ocenění podle odstavců 2 až 5 se </a:t>
            </a:r>
            <a:r>
              <a:rPr lang="cs-CZ" sz="1400" b="1" u="sng" dirty="0" smtClean="0"/>
              <a:t>neuplatní</a:t>
            </a:r>
            <a:r>
              <a:rPr lang="cs-CZ" sz="1400" b="1" dirty="0" smtClean="0"/>
              <a:t>, lze-li cenu věcného břemene zjistit z rozhodnutí příslušného orgánu.</a:t>
            </a:r>
            <a:endParaRPr lang="cs-CZ" sz="1400" dirty="0" smtClean="0"/>
          </a:p>
          <a:p>
            <a:pPr>
              <a:buNone/>
            </a:pPr>
            <a:r>
              <a:rPr lang="cs-CZ" sz="1400" b="1" dirty="0" smtClean="0"/>
              <a:t> </a:t>
            </a:r>
            <a:endParaRPr lang="cs-CZ" sz="1400" dirty="0" smtClean="0"/>
          </a:p>
          <a:p>
            <a:pPr>
              <a:buNone/>
            </a:pPr>
            <a:r>
              <a:rPr lang="cs-CZ" sz="1400" b="1" dirty="0" smtClean="0"/>
              <a:t>(7) Právo zřízené jinak než věcným břemenem, obdobné služebnosti nebo reálnému břemenu, se oceňuje podle odstavců 1 až 6 dle povahy daného práva.</a:t>
            </a:r>
            <a:endParaRPr lang="cs-CZ" sz="140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27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Závada na nemovité věci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/>
          <a:lstStyle/>
          <a:p>
            <a:pPr algn="ctr">
              <a:buNone/>
            </a:pPr>
            <a:r>
              <a:rPr lang="cs-CZ" sz="1600" b="1" dirty="0" smtClean="0"/>
              <a:t>§ 16c</a:t>
            </a:r>
            <a:endParaRPr lang="cs-CZ" sz="1600" dirty="0" smtClean="0"/>
          </a:p>
          <a:p>
            <a:pPr algn="ctr">
              <a:buNone/>
            </a:pPr>
            <a:r>
              <a:rPr lang="cs-CZ" sz="1600" b="1" dirty="0" smtClean="0">
                <a:solidFill>
                  <a:srgbClr val="FF0000"/>
                </a:solidFill>
              </a:rPr>
              <a:t>Ocenění věcných břemen nebo jiných věcných práv zřízených ze zákona jako </a:t>
            </a:r>
            <a:r>
              <a:rPr lang="cs-CZ" sz="1600" b="1" u="sng" dirty="0" smtClean="0">
                <a:solidFill>
                  <a:srgbClr val="FF0000"/>
                </a:solidFill>
              </a:rPr>
              <a:t>závady na nemovité věci</a:t>
            </a:r>
            <a:endParaRPr lang="cs-CZ" sz="1600" u="sng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cs-CZ" sz="1200" b="1" dirty="0" smtClean="0"/>
              <a:t> </a:t>
            </a:r>
            <a:endParaRPr lang="cs-CZ" sz="1200" dirty="0" smtClean="0"/>
          </a:p>
          <a:p>
            <a:pPr>
              <a:buNone/>
            </a:pPr>
            <a:r>
              <a:rPr lang="cs-CZ" sz="1200" b="1" dirty="0" smtClean="0"/>
              <a:t> </a:t>
            </a:r>
            <a:endParaRPr lang="cs-CZ" sz="1600" dirty="0" smtClean="0"/>
          </a:p>
          <a:p>
            <a:pPr>
              <a:buNone/>
            </a:pPr>
            <a:r>
              <a:rPr lang="cs-CZ" sz="1600" b="1" dirty="0" smtClean="0"/>
              <a:t>(1)</a:t>
            </a:r>
            <a:r>
              <a:rPr lang="cs-CZ" sz="1600" dirty="0" smtClean="0"/>
              <a:t> </a:t>
            </a:r>
            <a:r>
              <a:rPr lang="cs-CZ" sz="1600" b="1" dirty="0" smtClean="0"/>
              <a:t>Zatěžuje-li věcné břemeno nebo jiné věcné právo zřízené ze zákona nemovitou věc, v případě určování její ceny, ocení se toto právo jako její </a:t>
            </a:r>
            <a:r>
              <a:rPr lang="cs-CZ" sz="1600" b="1" u="sng" dirty="0" smtClean="0"/>
              <a:t>závada</a:t>
            </a:r>
            <a:r>
              <a:rPr lang="cs-CZ" sz="1600" b="1" dirty="0" smtClean="0"/>
              <a:t>, a to </a:t>
            </a:r>
            <a:r>
              <a:rPr lang="cs-CZ" sz="1600" b="1" dirty="0" smtClean="0">
                <a:solidFill>
                  <a:srgbClr val="FF0000"/>
                </a:solidFill>
              </a:rPr>
              <a:t>v závislosti na </a:t>
            </a:r>
            <a:r>
              <a:rPr lang="cs-CZ" sz="1600" b="1" u="sng" dirty="0" smtClean="0">
                <a:solidFill>
                  <a:srgbClr val="FF0000"/>
                </a:solidFill>
              </a:rPr>
              <a:t>výši roční újmy </a:t>
            </a:r>
            <a:r>
              <a:rPr lang="cs-CZ" sz="1600" b="1" dirty="0" smtClean="0"/>
              <a:t>vlastníka nemovité věci v souvislosti s tímto zatížením. </a:t>
            </a:r>
            <a:endParaRPr lang="cs-CZ" sz="1600" dirty="0" smtClean="0"/>
          </a:p>
          <a:p>
            <a:pPr>
              <a:buNone/>
            </a:pPr>
            <a:r>
              <a:rPr lang="cs-CZ" sz="1600" b="1" dirty="0" smtClean="0"/>
              <a:t> </a:t>
            </a:r>
            <a:endParaRPr lang="cs-CZ" sz="1600" dirty="0" smtClean="0"/>
          </a:p>
          <a:p>
            <a:pPr>
              <a:buNone/>
            </a:pPr>
            <a:r>
              <a:rPr lang="cs-CZ" sz="1600" b="1" dirty="0" smtClean="0"/>
              <a:t>(2) </a:t>
            </a:r>
            <a:r>
              <a:rPr lang="cs-CZ" sz="1600" b="1" u="sng" dirty="0" smtClean="0"/>
              <a:t>Výše roční újmy </a:t>
            </a:r>
            <a:r>
              <a:rPr lang="cs-CZ" sz="1600" b="1" dirty="0" smtClean="0"/>
              <a:t>se určí jako </a:t>
            </a:r>
            <a:r>
              <a:rPr lang="cs-CZ" sz="1600" b="1" u="sng" dirty="0" smtClean="0"/>
              <a:t>rozdíl </a:t>
            </a:r>
            <a:r>
              <a:rPr lang="cs-CZ" sz="1600" b="1" dirty="0" smtClean="0"/>
              <a:t>mezi </a:t>
            </a:r>
            <a:r>
              <a:rPr lang="cs-CZ" sz="1600" b="1" dirty="0" smtClean="0">
                <a:solidFill>
                  <a:srgbClr val="FF0000"/>
                </a:solidFill>
              </a:rPr>
              <a:t>výší ročního užitku </a:t>
            </a:r>
            <a:r>
              <a:rPr lang="cs-CZ" sz="1600" b="1" dirty="0" smtClean="0"/>
              <a:t>plynoucího z nemovité věci bez zatížení a se zatížením tímto právem. </a:t>
            </a:r>
            <a:endParaRPr lang="cs-CZ" sz="1600" dirty="0" smtClean="0"/>
          </a:p>
          <a:p>
            <a:pPr>
              <a:buNone/>
            </a:pPr>
            <a:r>
              <a:rPr lang="cs-CZ" sz="1600" b="1" dirty="0" smtClean="0"/>
              <a:t> </a:t>
            </a:r>
            <a:endParaRPr lang="cs-CZ" sz="1600" dirty="0" smtClean="0"/>
          </a:p>
          <a:p>
            <a:pPr>
              <a:buNone/>
            </a:pPr>
            <a:r>
              <a:rPr lang="cs-CZ" sz="1600" b="1" dirty="0" smtClean="0"/>
              <a:t>(3) Způsob výpočtu a určení újmy vlastníka nemovité věci se uplatní obdobně dle</a:t>
            </a:r>
            <a:br>
              <a:rPr lang="cs-CZ" sz="1600" b="1" dirty="0" smtClean="0"/>
            </a:br>
            <a:r>
              <a:rPr lang="cs-CZ" sz="1600" b="1" dirty="0" smtClean="0"/>
              <a:t>§ 16b, podrobnosti </a:t>
            </a:r>
            <a:r>
              <a:rPr lang="cs-CZ" sz="1600" b="1" u="sng" dirty="0" smtClean="0">
                <a:solidFill>
                  <a:srgbClr val="FF0000"/>
                </a:solidFill>
              </a:rPr>
              <a:t>stanoví vyhláška.  </a:t>
            </a:r>
          </a:p>
          <a:p>
            <a:pPr>
              <a:buNone/>
            </a:pPr>
            <a:endParaRPr lang="cs-CZ" sz="1600" b="1" u="sng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28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30623"/>
          </a:xfrm>
        </p:spPr>
        <p:txBody>
          <a:bodyPr/>
          <a:lstStyle/>
          <a:p>
            <a:r>
              <a:rPr lang="cs-CZ" sz="6600" dirty="0" smtClean="0"/>
              <a:t>Lesnické návrhy </a:t>
            </a:r>
            <a:br>
              <a:rPr lang="cs-CZ" sz="6600" dirty="0" smtClean="0"/>
            </a:br>
            <a:r>
              <a:rPr lang="cs-CZ" sz="3600" dirty="0" smtClean="0"/>
              <a:t>(zatím ze strany MF neakceptované)</a:t>
            </a:r>
            <a:endParaRPr lang="cs-CZ" sz="3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29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1. ÚVOD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4000" dirty="0" smtClean="0"/>
              <a:t>Lesní pozemky - 1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713387"/>
          </a:xfrm>
        </p:spPr>
        <p:txBody>
          <a:bodyPr/>
          <a:lstStyle/>
          <a:p>
            <a:pPr>
              <a:buNone/>
            </a:pPr>
            <a:r>
              <a:rPr lang="cs-CZ" sz="2400" b="1" u="sng" dirty="0" smtClean="0"/>
              <a:t>A. SOUČASNÉ ZNĚNÍ </a:t>
            </a:r>
            <a:r>
              <a:rPr lang="cs-CZ" sz="2400" b="1" u="sng" dirty="0" smtClean="0">
                <a:solidFill>
                  <a:srgbClr val="FF0000"/>
                </a:solidFill>
              </a:rPr>
              <a:t>definice lesních pozemků v § 9 </a:t>
            </a:r>
            <a:r>
              <a:rPr lang="cs-CZ" sz="2400" b="1" u="sng" dirty="0" err="1" smtClean="0">
                <a:solidFill>
                  <a:srgbClr val="FF0000"/>
                </a:solidFill>
              </a:rPr>
              <a:t>ZoM</a:t>
            </a:r>
            <a:r>
              <a:rPr lang="cs-CZ" sz="2400" b="1" u="sng" dirty="0" smtClean="0"/>
              <a:t>:</a:t>
            </a:r>
            <a:r>
              <a:rPr lang="cs-CZ" sz="2400" b="1" dirty="0" smtClean="0"/>
              <a:t> </a:t>
            </a:r>
            <a:endParaRPr lang="cs-CZ" sz="2400" dirty="0" smtClean="0"/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r>
              <a:rPr lang="cs-CZ" sz="2400" dirty="0" smtClean="0"/>
              <a:t>c) </a:t>
            </a:r>
            <a:r>
              <a:rPr lang="cs-CZ" sz="2400" u="sng" dirty="0" smtClean="0"/>
              <a:t>lesní pozemky</a:t>
            </a:r>
            <a:r>
              <a:rPr lang="cs-CZ" sz="2400" dirty="0" smtClean="0"/>
              <a:t>, kterými jsou lesní pozemky evidované v katastru nemovitostí, a zalesněné nelesní pozemky, </a:t>
            </a:r>
          </a:p>
          <a:p>
            <a:pPr>
              <a:buNone/>
            </a:pPr>
            <a:r>
              <a:rPr lang="cs-CZ" sz="2400" dirty="0" smtClean="0"/>
              <a:t> </a:t>
            </a:r>
          </a:p>
          <a:p>
            <a:pPr>
              <a:buNone/>
            </a:pPr>
            <a:r>
              <a:rPr lang="cs-CZ" sz="2400" b="1" u="sng" dirty="0" smtClean="0"/>
              <a:t>B. NOVÉ (ZPŘESNĚNÉ) ZNĚNÍ definice lesních pozemků v § 9 </a:t>
            </a:r>
            <a:r>
              <a:rPr lang="cs-CZ" sz="2400" b="1" u="sng" dirty="0" err="1" smtClean="0"/>
              <a:t>ZoM</a:t>
            </a:r>
            <a:r>
              <a:rPr lang="cs-CZ" sz="2400" b="1" u="sng" dirty="0" smtClean="0"/>
              <a:t>:</a:t>
            </a:r>
            <a:r>
              <a:rPr lang="cs-CZ" sz="2400" b="1" dirty="0" smtClean="0"/>
              <a:t> </a:t>
            </a:r>
            <a:endParaRPr lang="cs-CZ" sz="2400" dirty="0" smtClean="0"/>
          </a:p>
          <a:p>
            <a:pPr>
              <a:buNone/>
            </a:pPr>
            <a:r>
              <a:rPr lang="cs-CZ" sz="2400" b="1" dirty="0" smtClean="0"/>
              <a:t> </a:t>
            </a:r>
            <a:endParaRPr lang="cs-CZ" sz="2400" dirty="0" smtClean="0"/>
          </a:p>
          <a:p>
            <a:pPr>
              <a:buNone/>
            </a:pPr>
            <a:r>
              <a:rPr lang="cs-CZ" sz="2400" dirty="0" smtClean="0"/>
              <a:t>c) </a:t>
            </a:r>
            <a:r>
              <a:rPr lang="cs-CZ" sz="2400" u="sng" dirty="0" smtClean="0"/>
              <a:t>lesní pozemky</a:t>
            </a:r>
            <a:r>
              <a:rPr lang="cs-CZ" sz="2400" dirty="0" smtClean="0"/>
              <a:t>, kterými jsou lesní pozemky evidované v katastru nemovitostí </a:t>
            </a:r>
            <a:r>
              <a:rPr lang="cs-CZ" sz="2400" dirty="0" smtClean="0">
                <a:solidFill>
                  <a:srgbClr val="FF0000"/>
                </a:solidFill>
              </a:rPr>
              <a:t>a  způsob jejich využití je určen především pro lesní produkci</a:t>
            </a:r>
            <a:r>
              <a:rPr lang="cs-CZ" sz="2400" dirty="0" smtClean="0"/>
              <a:t>, a zalesněné nelesní pozemky, </a:t>
            </a:r>
          </a:p>
          <a:p>
            <a:pPr>
              <a:buNone/>
            </a:pPr>
            <a:r>
              <a:rPr lang="cs-CZ" sz="2400" dirty="0" smtClean="0"/>
              <a:t> 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30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dirty="0" smtClean="0"/>
              <a:t>Lesní pozemky - 2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Zpřesněnou definicí lesních pozemků budou </a:t>
            </a:r>
            <a:r>
              <a:rPr lang="cs-CZ" b="1" u="sng" dirty="0" smtClean="0"/>
              <a:t>jako lesní pozemek </a:t>
            </a:r>
            <a:r>
              <a:rPr lang="cs-CZ" b="1" u="sng" dirty="0" smtClean="0">
                <a:solidFill>
                  <a:srgbClr val="C00000"/>
                </a:solidFill>
              </a:rPr>
              <a:t>oceňovány </a:t>
            </a:r>
            <a:r>
              <a:rPr lang="cs-CZ" b="1" u="sng" dirty="0" smtClean="0"/>
              <a:t>podle SLT</a:t>
            </a:r>
            <a:r>
              <a:rPr lang="cs-CZ" dirty="0" smtClean="0"/>
              <a:t> lesní pozemky evidované v KN pouze s následujícím stavem či způsobem využití pozemku </a:t>
            </a:r>
          </a:p>
          <a:p>
            <a:pPr>
              <a:buNone/>
            </a:pPr>
            <a:r>
              <a:rPr lang="cs-CZ" dirty="0" smtClean="0"/>
              <a:t>	Pozn.: </a:t>
            </a:r>
            <a:r>
              <a:rPr lang="cs-CZ" dirty="0" smtClean="0">
                <a:solidFill>
                  <a:srgbClr val="C00000"/>
                </a:solidFill>
              </a:rPr>
              <a:t>Ocenění podle SLT </a:t>
            </a:r>
            <a:r>
              <a:rPr lang="cs-CZ" dirty="0" smtClean="0"/>
              <a:t>bude takto 			nejlépe odpovídat skutečnému 		stavu, charakteru a 	účelu využití 		lesních pozemků: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31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dirty="0" smtClean="0"/>
              <a:t>Lesní pozemky - 3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60640"/>
          </a:xfrm>
        </p:spPr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cs-CZ" sz="1600" dirty="0" smtClean="0"/>
              <a:t>Pozemky s lesními porosty,</a:t>
            </a:r>
          </a:p>
          <a:p>
            <a:pPr lvl="0">
              <a:buFont typeface="Arial" pitchFamily="34" charset="0"/>
              <a:buChar char="•"/>
            </a:pPr>
            <a:r>
              <a:rPr lang="cs-CZ" sz="1600" dirty="0" smtClean="0"/>
              <a:t>Plochy, na nichž byly lesní porosty odstraněny za účelem jejich obnovy, </a:t>
            </a:r>
          </a:p>
          <a:p>
            <a:pPr lvl="0">
              <a:buFont typeface="Arial" pitchFamily="34" charset="0"/>
              <a:buChar char="•"/>
            </a:pPr>
            <a:r>
              <a:rPr lang="cs-CZ" sz="1600" dirty="0" smtClean="0"/>
              <a:t>Lesní průseky a nezpevněné lesní cesty, nejsou-li širší než 4 m,</a:t>
            </a:r>
          </a:p>
          <a:p>
            <a:pPr lvl="0">
              <a:buFont typeface="Arial" pitchFamily="34" charset="0"/>
              <a:buChar char="•"/>
            </a:pPr>
            <a:r>
              <a:rPr lang="cs-CZ" sz="1600" dirty="0" smtClean="0"/>
              <a:t>Pozemky, na nichž byly lesní porosty dočasně odstraněny na základě rozhodnutí orgánu státní správy lesů podle § 13 odst. 1 lesního zákona</a:t>
            </a:r>
          </a:p>
          <a:p>
            <a:pPr>
              <a:buNone/>
            </a:pPr>
            <a:r>
              <a:rPr lang="cs-CZ" sz="1600" i="1" dirty="0" smtClean="0"/>
              <a:t>      (viz </a:t>
            </a:r>
            <a:r>
              <a:rPr lang="cs-CZ" sz="1600" i="1" u="sng" dirty="0" smtClean="0"/>
              <a:t>definice </a:t>
            </a:r>
            <a:r>
              <a:rPr lang="cs-CZ" sz="1600" i="1" dirty="0" smtClean="0"/>
              <a:t>podle § 3 odst. 1 písm. a) lesního zákona nebo přílohy k </a:t>
            </a:r>
            <a:r>
              <a:rPr lang="cs-CZ" sz="1600" i="1" dirty="0" err="1" smtClean="0"/>
              <a:t>vyhl</a:t>
            </a:r>
            <a:r>
              <a:rPr lang="cs-CZ" sz="1600" i="1" dirty="0" smtClean="0"/>
              <a:t>. č. 357/2013 Sb.)</a:t>
            </a:r>
            <a:endParaRPr lang="cs-CZ" sz="1600" dirty="0" smtClean="0"/>
          </a:p>
          <a:p>
            <a:pPr>
              <a:buNone/>
            </a:pPr>
            <a:r>
              <a:rPr lang="cs-CZ" sz="1600" dirty="0" smtClean="0"/>
              <a:t>________________________________________________________________</a:t>
            </a:r>
          </a:p>
          <a:p>
            <a:pPr lvl="0">
              <a:buNone/>
            </a:pPr>
            <a:r>
              <a:rPr lang="cs-CZ" sz="1600" dirty="0" smtClean="0"/>
              <a:t>Druh </a:t>
            </a:r>
            <a:r>
              <a:rPr lang="cs-CZ" sz="1600" dirty="0" smtClean="0">
                <a:solidFill>
                  <a:srgbClr val="C00000"/>
                </a:solidFill>
              </a:rPr>
              <a:t>bezlesí</a:t>
            </a:r>
            <a:r>
              <a:rPr lang="cs-CZ" sz="1600" dirty="0" smtClean="0"/>
              <a:t> dle ISLH:</a:t>
            </a:r>
          </a:p>
          <a:p>
            <a:pPr lvl="1">
              <a:buFont typeface="Arial" pitchFamily="34" charset="0"/>
              <a:buChar char="•"/>
            </a:pPr>
            <a:r>
              <a:rPr lang="cs-CZ" sz="1600" dirty="0" err="1" smtClean="0"/>
              <a:t>Rozčleňovací</a:t>
            </a:r>
            <a:r>
              <a:rPr lang="cs-CZ" sz="1600" dirty="0" smtClean="0"/>
              <a:t> průseky širší 4 m</a:t>
            </a:r>
          </a:p>
          <a:p>
            <a:pPr lvl="1">
              <a:buFont typeface="Arial" pitchFamily="34" charset="0"/>
              <a:buChar char="•"/>
            </a:pPr>
            <a:r>
              <a:rPr lang="cs-CZ" sz="1600" dirty="0" smtClean="0"/>
              <a:t>Nezpevněné lesní cesty širší 4 m</a:t>
            </a:r>
          </a:p>
          <a:p>
            <a:pPr lvl="1">
              <a:buFont typeface="Arial" pitchFamily="34" charset="0"/>
              <a:buChar char="•"/>
            </a:pPr>
            <a:r>
              <a:rPr lang="cs-CZ" sz="1600" dirty="0" smtClean="0">
                <a:solidFill>
                  <a:srgbClr val="FFC000"/>
                </a:solidFill>
              </a:rPr>
              <a:t>Lesní </a:t>
            </a:r>
            <a:r>
              <a:rPr lang="cs-CZ" sz="1600" u="sng" dirty="0" smtClean="0">
                <a:solidFill>
                  <a:srgbClr val="FFC000"/>
                </a:solidFill>
              </a:rPr>
              <a:t>skládky (?)</a:t>
            </a:r>
          </a:p>
          <a:p>
            <a:pPr lvl="1">
              <a:buFont typeface="Arial" pitchFamily="34" charset="0"/>
              <a:buChar char="•"/>
            </a:pPr>
            <a:r>
              <a:rPr lang="cs-CZ" sz="1600" dirty="0" smtClean="0"/>
              <a:t>Lesní školky</a:t>
            </a:r>
          </a:p>
          <a:p>
            <a:pPr lvl="1">
              <a:buFont typeface="Arial" pitchFamily="34" charset="0"/>
              <a:buChar char="•"/>
            </a:pPr>
            <a:r>
              <a:rPr lang="cs-CZ" sz="1600" dirty="0" smtClean="0"/>
              <a:t>Semeniště</a:t>
            </a:r>
          </a:p>
          <a:p>
            <a:pPr lvl="1">
              <a:buFont typeface="Arial" pitchFamily="34" charset="0"/>
              <a:buChar char="•"/>
            </a:pPr>
            <a:r>
              <a:rPr lang="cs-CZ" sz="1600" dirty="0" err="1" smtClean="0"/>
              <a:t>Produktovody</a:t>
            </a:r>
            <a:r>
              <a:rPr lang="cs-CZ" sz="1600" dirty="0" smtClean="0"/>
              <a:t> a elektrovody</a:t>
            </a:r>
          </a:p>
          <a:p>
            <a:pPr lvl="1">
              <a:buFont typeface="Arial" pitchFamily="34" charset="0"/>
              <a:buChar char="•"/>
            </a:pPr>
            <a:r>
              <a:rPr lang="cs-CZ" sz="1600" dirty="0" err="1" smtClean="0"/>
              <a:t>Okusové</a:t>
            </a:r>
            <a:r>
              <a:rPr lang="cs-CZ" sz="1600" dirty="0" smtClean="0"/>
              <a:t> plochy </a:t>
            </a:r>
          </a:p>
          <a:p>
            <a:pPr lvl="1">
              <a:buFont typeface="Arial" pitchFamily="34" charset="0"/>
              <a:buChar char="•"/>
            </a:pPr>
            <a:r>
              <a:rPr lang="cs-CZ" sz="1600" dirty="0" smtClean="0"/>
              <a:t>Semenné sady</a:t>
            </a:r>
          </a:p>
          <a:p>
            <a:pPr lvl="1">
              <a:buFont typeface="Arial" pitchFamily="34" charset="0"/>
              <a:buChar char="•"/>
            </a:pPr>
            <a:r>
              <a:rPr lang="cs-CZ" sz="1600" dirty="0" err="1" smtClean="0"/>
              <a:t>Matečnice</a:t>
            </a:r>
            <a:endParaRPr lang="cs-CZ" sz="1600" dirty="0" smtClean="0"/>
          </a:p>
          <a:p>
            <a:pPr lvl="1">
              <a:buFont typeface="Arial" pitchFamily="34" charset="0"/>
              <a:buChar char="•"/>
            </a:pPr>
            <a:r>
              <a:rPr lang="cs-CZ" sz="1600" dirty="0" smtClean="0"/>
              <a:t>Klonové archívy</a:t>
            </a:r>
          </a:p>
          <a:p>
            <a:pPr lvl="1">
              <a:buFont typeface="Arial" pitchFamily="34" charset="0"/>
              <a:buChar char="•"/>
            </a:pPr>
            <a:r>
              <a:rPr lang="cs-CZ" sz="1600" dirty="0" smtClean="0"/>
              <a:t>Další bezlesí</a:t>
            </a:r>
          </a:p>
          <a:p>
            <a:pPr>
              <a:buNone/>
            </a:pPr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32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dirty="0" smtClean="0"/>
              <a:t>Lesní pozemky - 4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/>
          <a:lstStyle/>
          <a:p>
            <a:pPr>
              <a:buNone/>
            </a:pPr>
            <a:endParaRPr lang="cs-CZ" sz="1800" dirty="0" smtClean="0"/>
          </a:p>
          <a:p>
            <a:pPr lvl="0">
              <a:buFont typeface="Arial" pitchFamily="34" charset="0"/>
              <a:buChar char="•"/>
            </a:pPr>
            <a:r>
              <a:rPr lang="cs-CZ" sz="2000" dirty="0" smtClean="0"/>
              <a:t>Plantáž vánočních stromků (pokud je založena na lesním pozemku dle KN)</a:t>
            </a:r>
          </a:p>
          <a:p>
            <a:pPr lvl="0">
              <a:buFont typeface="Arial" pitchFamily="34" charset="0"/>
              <a:buChar char="•"/>
            </a:pPr>
            <a:endParaRPr lang="cs-CZ" sz="2000" dirty="0" smtClean="0"/>
          </a:p>
          <a:p>
            <a:pPr lvl="0">
              <a:buFont typeface="Arial" pitchFamily="34" charset="0"/>
              <a:buChar char="•"/>
            </a:pPr>
            <a:r>
              <a:rPr lang="cs-CZ" sz="2000" dirty="0" smtClean="0"/>
              <a:t>Plantáž RRD (pokud je založena na lesním pozemku dle KN)</a:t>
            </a:r>
          </a:p>
          <a:p>
            <a:pPr lvl="0">
              <a:buFont typeface="Arial" pitchFamily="34" charset="0"/>
              <a:buChar char="•"/>
            </a:pPr>
            <a:endParaRPr lang="cs-CZ" sz="2000" dirty="0" smtClean="0"/>
          </a:p>
          <a:p>
            <a:pPr lvl="0">
              <a:buFont typeface="Arial" pitchFamily="34" charset="0"/>
              <a:buChar char="•"/>
            </a:pPr>
            <a:r>
              <a:rPr lang="cs-CZ" sz="2000" dirty="0" smtClean="0"/>
              <a:t>Plantáž energetických dřevin (pokud je založena na lesním pozemku dle KN)</a:t>
            </a:r>
          </a:p>
          <a:p>
            <a:pPr lvl="0">
              <a:buFont typeface="Arial" pitchFamily="34" charset="0"/>
              <a:buChar char="•"/>
            </a:pPr>
            <a:endParaRPr lang="cs-CZ" sz="2000" dirty="0" smtClean="0"/>
          </a:p>
          <a:p>
            <a:pPr lvl="0">
              <a:buFont typeface="Arial" pitchFamily="34" charset="0"/>
              <a:buChar char="•"/>
            </a:pPr>
            <a:r>
              <a:rPr lang="cs-CZ" sz="2000" dirty="0" smtClean="0"/>
              <a:t>Plantáž </a:t>
            </a:r>
            <a:r>
              <a:rPr lang="cs-CZ" sz="2000" dirty="0" err="1" smtClean="0"/>
              <a:t>lignikultur</a:t>
            </a:r>
            <a:r>
              <a:rPr lang="cs-CZ" sz="2000" dirty="0" smtClean="0"/>
              <a:t> (pokud je založena na lesním pozemku dle KN)</a:t>
            </a:r>
          </a:p>
          <a:p>
            <a:pPr lvl="0">
              <a:buFont typeface="Arial" pitchFamily="34" charset="0"/>
              <a:buChar char="•"/>
            </a:pPr>
            <a:endParaRPr lang="cs-CZ" sz="2000" dirty="0" smtClean="0"/>
          </a:p>
          <a:p>
            <a:pPr lvl="0">
              <a:buFont typeface="Arial" pitchFamily="34" charset="0"/>
              <a:buChar char="•"/>
            </a:pPr>
            <a:r>
              <a:rPr lang="cs-CZ" sz="2000" dirty="0" smtClean="0"/>
              <a:t>Lesní pastviny a políčka pro zvěř, pokud nejsou součástí zemědělského půdního fondu a jestliže s lesem souvisejí nebo slouží lesnímu hospodářství </a:t>
            </a:r>
          </a:p>
          <a:p>
            <a:pPr>
              <a:buFont typeface="Arial" pitchFamily="34" charset="0"/>
              <a:buChar char="•"/>
            </a:pP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33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dirty="0" smtClean="0"/>
              <a:t>Lesní pozemky - 5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/>
          <a:lstStyle/>
          <a:p>
            <a:pPr>
              <a:buNone/>
            </a:pPr>
            <a:r>
              <a:rPr lang="cs-CZ" b="1" dirty="0" smtClean="0"/>
              <a:t>Lesní pozemky</a:t>
            </a:r>
            <a:r>
              <a:rPr lang="cs-CZ" dirty="0" smtClean="0"/>
              <a:t>, které jsou sice v KN evidovány jako lesní pozemky, ale jejich </a:t>
            </a:r>
            <a:r>
              <a:rPr lang="cs-CZ" u="sng" dirty="0" smtClean="0">
                <a:solidFill>
                  <a:srgbClr val="C00000"/>
                </a:solidFill>
              </a:rPr>
              <a:t>způsob využití je fakticky odlišný</a:t>
            </a:r>
            <a:r>
              <a:rPr lang="cs-CZ" dirty="0" smtClean="0"/>
              <a:t>, neboť na svém pozemku konkrétně nezajišťují lesní produkci (biologickou produkci), tj. nepodílí se bezprostředně na růstovém procesu, </a:t>
            </a:r>
          </a:p>
          <a:p>
            <a:pPr>
              <a:buNone/>
            </a:pPr>
            <a:r>
              <a:rPr lang="cs-CZ" b="1" dirty="0" smtClean="0"/>
              <a:t>	</a:t>
            </a:r>
          </a:p>
          <a:p>
            <a:pPr>
              <a:buNone/>
            </a:pPr>
            <a:r>
              <a:rPr lang="cs-CZ" b="1" dirty="0" smtClean="0"/>
              <a:t>	</a:t>
            </a:r>
            <a:r>
              <a:rPr lang="cs-CZ" b="1" u="sng" dirty="0" smtClean="0"/>
              <a:t>se budou oceňovat podle skutečného stavu dle příslušných ustanovení oceňovací vyhlášky</a:t>
            </a:r>
            <a:r>
              <a:rPr lang="cs-CZ" dirty="0" smtClean="0"/>
              <a:t>, např.: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34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/>
          <a:lstStyle/>
          <a:p>
            <a:r>
              <a:rPr lang="cs-CZ" dirty="0" smtClean="0"/>
              <a:t>Lesní pozemky - 6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/>
          <a:lstStyle/>
          <a:p>
            <a:pPr lvl="0"/>
            <a:r>
              <a:rPr lang="cs-CZ" sz="2000" dirty="0" smtClean="0"/>
              <a:t>Zpevněné lesní cesty (místní nebo účelová </a:t>
            </a:r>
            <a:r>
              <a:rPr lang="cs-CZ" sz="2000" u="sng" dirty="0" smtClean="0"/>
              <a:t>komunikace</a:t>
            </a:r>
            <a:r>
              <a:rPr lang="cs-CZ" sz="2000" dirty="0" smtClean="0"/>
              <a:t>) </a:t>
            </a:r>
            <a:r>
              <a:rPr lang="cs-CZ" sz="2000" b="1" dirty="0" smtClean="0">
                <a:sym typeface="Symbol"/>
              </a:rPr>
              <a:t></a:t>
            </a:r>
            <a:r>
              <a:rPr lang="cs-CZ" sz="2000" dirty="0" smtClean="0"/>
              <a:t> stavební pozemek (zastavěná plocha)</a:t>
            </a:r>
          </a:p>
          <a:p>
            <a:pPr lvl="0"/>
            <a:r>
              <a:rPr lang="cs-CZ" sz="2000" dirty="0" smtClean="0"/>
              <a:t>Lesní pozemek, na kterém je </a:t>
            </a:r>
            <a:r>
              <a:rPr lang="cs-CZ" sz="2000" u="sng" dirty="0" smtClean="0"/>
              <a:t>budova</a:t>
            </a:r>
            <a:r>
              <a:rPr lang="cs-CZ" sz="2000" dirty="0" smtClean="0"/>
              <a:t> </a:t>
            </a:r>
            <a:r>
              <a:rPr lang="cs-CZ" sz="2000" b="1" dirty="0" smtClean="0">
                <a:sym typeface="Symbol"/>
              </a:rPr>
              <a:t></a:t>
            </a:r>
            <a:r>
              <a:rPr lang="cs-CZ" sz="2000" dirty="0" smtClean="0"/>
              <a:t> stavební pozemek (zastavěná plocha)</a:t>
            </a:r>
          </a:p>
          <a:p>
            <a:pPr lvl="0"/>
            <a:r>
              <a:rPr lang="cs-CZ" sz="2000" u="sng" dirty="0" smtClean="0"/>
              <a:t>Dobývací prostor </a:t>
            </a:r>
            <a:r>
              <a:rPr lang="cs-CZ" sz="2000" dirty="0" smtClean="0"/>
              <a:t>(lomy, pískovny aj.) </a:t>
            </a:r>
            <a:r>
              <a:rPr lang="cs-CZ" sz="2000" b="1" dirty="0" smtClean="0">
                <a:sym typeface="Symbol"/>
              </a:rPr>
              <a:t></a:t>
            </a:r>
            <a:r>
              <a:rPr lang="cs-CZ" sz="2000" dirty="0" smtClean="0"/>
              <a:t> jiný  pozemek (nezastavěné plochy)</a:t>
            </a:r>
          </a:p>
          <a:p>
            <a:pPr lvl="0"/>
            <a:r>
              <a:rPr lang="cs-CZ" sz="2000" u="sng" dirty="0" smtClean="0"/>
              <a:t>Sportoviště a rekreační plocha </a:t>
            </a:r>
            <a:r>
              <a:rPr lang="cs-CZ" sz="2000" dirty="0" smtClean="0"/>
              <a:t>(</a:t>
            </a:r>
            <a:r>
              <a:rPr lang="cs-CZ" sz="2000" dirty="0" err="1" smtClean="0"/>
              <a:t>autokemp</a:t>
            </a:r>
            <a:r>
              <a:rPr lang="cs-CZ" sz="2000" dirty="0" smtClean="0"/>
              <a:t>, tábořiště aj.) </a:t>
            </a:r>
            <a:r>
              <a:rPr lang="cs-CZ" sz="2000" b="1" dirty="0" smtClean="0">
                <a:sym typeface="Symbol"/>
              </a:rPr>
              <a:t></a:t>
            </a:r>
            <a:r>
              <a:rPr lang="cs-CZ" sz="2000" dirty="0" smtClean="0"/>
              <a:t> jiný pozemek (nezastavěné plochy)</a:t>
            </a:r>
          </a:p>
          <a:p>
            <a:pPr lvl="0"/>
            <a:r>
              <a:rPr lang="cs-CZ" sz="2000" dirty="0" smtClean="0"/>
              <a:t>Drobné </a:t>
            </a:r>
            <a:r>
              <a:rPr lang="cs-CZ" sz="2000" u="sng" dirty="0" smtClean="0"/>
              <a:t>vodní plochy </a:t>
            </a:r>
            <a:r>
              <a:rPr lang="cs-CZ" sz="2000" b="1" dirty="0" smtClean="0">
                <a:sym typeface="Symbol"/>
              </a:rPr>
              <a:t></a:t>
            </a:r>
            <a:r>
              <a:rPr lang="cs-CZ" sz="2000" dirty="0" smtClean="0"/>
              <a:t> pozemek vodní plochy</a:t>
            </a:r>
          </a:p>
          <a:p>
            <a:pPr lvl="0"/>
            <a:r>
              <a:rPr lang="cs-CZ" sz="2000" u="sng" dirty="0" smtClean="0">
                <a:solidFill>
                  <a:srgbClr val="C00000"/>
                </a:solidFill>
              </a:rPr>
              <a:t>Ostatní plochy </a:t>
            </a:r>
            <a:r>
              <a:rPr lang="cs-CZ" sz="2000" b="1" dirty="0" smtClean="0">
                <a:sym typeface="Symbol"/>
              </a:rPr>
              <a:t></a:t>
            </a:r>
            <a:r>
              <a:rPr lang="cs-CZ" sz="2000" dirty="0" smtClean="0"/>
              <a:t> jiný pozemek (nezastavěné plochy) ….. </a:t>
            </a:r>
            <a:r>
              <a:rPr lang="cs-CZ" sz="2000" dirty="0" smtClean="0">
                <a:solidFill>
                  <a:srgbClr val="C00000"/>
                </a:solidFill>
              </a:rPr>
              <a:t>skládka ?</a:t>
            </a:r>
          </a:p>
          <a:p>
            <a:pPr lvl="0"/>
            <a:r>
              <a:rPr lang="cs-CZ" sz="2000" dirty="0" smtClean="0"/>
              <a:t>Pozemky nad horní hranicí dřevinné vegetace (</a:t>
            </a:r>
            <a:r>
              <a:rPr lang="cs-CZ" sz="2000" u="sng" dirty="0" smtClean="0"/>
              <a:t>hole</a:t>
            </a:r>
            <a:r>
              <a:rPr lang="cs-CZ" sz="2000" dirty="0" smtClean="0"/>
              <a:t>) </a:t>
            </a:r>
            <a:r>
              <a:rPr lang="cs-CZ" sz="2000" b="1" dirty="0" smtClean="0">
                <a:sym typeface="Symbol"/>
              </a:rPr>
              <a:t></a:t>
            </a:r>
            <a:r>
              <a:rPr lang="cs-CZ" sz="2000" dirty="0" smtClean="0"/>
              <a:t> jiný pozemek (hospodářsky nevyužitelný pozemek)</a:t>
            </a:r>
          </a:p>
          <a:p>
            <a:pPr lvl="0"/>
            <a:r>
              <a:rPr lang="cs-CZ" sz="2000" u="sng" dirty="0" smtClean="0"/>
              <a:t>Neplodné půdy</a:t>
            </a:r>
            <a:r>
              <a:rPr lang="cs-CZ" sz="2000" dirty="0" smtClean="0"/>
              <a:t> </a:t>
            </a:r>
            <a:r>
              <a:rPr lang="cs-CZ" sz="2000" b="1" dirty="0" smtClean="0">
                <a:sym typeface="Symbol"/>
              </a:rPr>
              <a:t></a:t>
            </a:r>
            <a:r>
              <a:rPr lang="cs-CZ" sz="2000" dirty="0" smtClean="0"/>
              <a:t> jiný pozemek (hospodářsky nevyužitelný pozemek)</a:t>
            </a:r>
          </a:p>
          <a:p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35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F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b="1" dirty="0" smtClean="0"/>
              <a:t>NÁVRH </a:t>
            </a:r>
          </a:p>
          <a:p>
            <a:pPr algn="ctr">
              <a:buNone/>
            </a:pPr>
            <a:r>
              <a:rPr lang="cs-CZ" b="1" dirty="0" smtClean="0"/>
              <a:t>NA </a:t>
            </a:r>
          </a:p>
          <a:p>
            <a:pPr algn="ctr">
              <a:buNone/>
            </a:pPr>
            <a:r>
              <a:rPr lang="cs-CZ" b="1" dirty="0" smtClean="0"/>
              <a:t>VÝNOSOVÉ OCENĚNÍ LESNÍHO MAJETKU</a:t>
            </a:r>
          </a:p>
          <a:p>
            <a:pPr algn="ctr">
              <a:buNone/>
            </a:pPr>
            <a:r>
              <a:rPr lang="cs-CZ" b="1" dirty="0" smtClean="0"/>
              <a:t>(ocenění lesa jako celku)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36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dirty="0" smtClean="0"/>
              <a:t>Text návrhu na úpravu </a:t>
            </a:r>
            <a:r>
              <a:rPr lang="cs-CZ" dirty="0" err="1" smtClean="0"/>
              <a:t>ZoM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/>
          <a:lstStyle/>
          <a:p>
            <a:pPr>
              <a:buNone/>
            </a:pPr>
            <a:r>
              <a:rPr lang="cs-CZ" sz="2000" dirty="0" smtClean="0"/>
              <a:t>Za § 15 se vloží nový odstavec tohoto znění:</a:t>
            </a:r>
          </a:p>
          <a:p>
            <a:pPr algn="ctr">
              <a:buNone/>
            </a:pPr>
            <a:endParaRPr lang="cs-CZ" sz="2000" b="1" dirty="0" smtClean="0"/>
          </a:p>
          <a:p>
            <a:pPr algn="ctr">
              <a:buNone/>
            </a:pPr>
            <a:r>
              <a:rPr lang="cs-CZ" sz="2000" b="1" dirty="0" smtClean="0"/>
              <a:t>§ 15a</a:t>
            </a:r>
          </a:p>
          <a:p>
            <a:pPr algn="ctr">
              <a:buNone/>
            </a:pPr>
            <a:r>
              <a:rPr lang="cs-CZ" sz="2000" b="1" dirty="0" smtClean="0"/>
              <a:t>Oceňování lesa</a:t>
            </a:r>
          </a:p>
          <a:p>
            <a:pPr>
              <a:buNone/>
            </a:pPr>
            <a:r>
              <a:rPr lang="cs-CZ" sz="2000" dirty="0" smtClean="0"/>
              <a:t> </a:t>
            </a:r>
          </a:p>
          <a:p>
            <a:pPr>
              <a:buNone/>
            </a:pPr>
            <a:r>
              <a:rPr lang="cs-CZ" sz="2000" dirty="0" smtClean="0"/>
              <a:t>Les a jeho produkční funkce se ocení</a:t>
            </a:r>
          </a:p>
          <a:p>
            <a:pPr>
              <a:buNone/>
            </a:pPr>
            <a:endParaRPr lang="cs-CZ" sz="2000" dirty="0" smtClean="0"/>
          </a:p>
          <a:p>
            <a:pPr lvl="0">
              <a:buNone/>
            </a:pPr>
            <a:r>
              <a:rPr lang="cs-CZ" sz="2000" dirty="0" smtClean="0"/>
              <a:t>a) </a:t>
            </a:r>
            <a:r>
              <a:rPr lang="cs-CZ" sz="2000" u="sng" dirty="0" smtClean="0"/>
              <a:t>součtem</a:t>
            </a:r>
            <a:r>
              <a:rPr lang="cs-CZ" sz="2000" dirty="0" smtClean="0"/>
              <a:t>  samostatně zjištěné ceny lesního pozemku a ceny lesního porostu na základě příslušných lesnických charakteristik nebo </a:t>
            </a:r>
          </a:p>
          <a:p>
            <a:pPr>
              <a:buNone/>
            </a:pPr>
            <a:r>
              <a:rPr lang="cs-CZ" sz="2000" dirty="0" smtClean="0"/>
              <a:t> </a:t>
            </a:r>
          </a:p>
          <a:p>
            <a:pPr lvl="0">
              <a:buNone/>
            </a:pPr>
            <a:r>
              <a:rPr lang="cs-CZ" sz="2000" dirty="0" smtClean="0"/>
              <a:t>b) </a:t>
            </a:r>
            <a:r>
              <a:rPr lang="cs-CZ" sz="2000" u="sng" dirty="0" smtClean="0"/>
              <a:t>od stanovené výměry výnosovým způsobem</a:t>
            </a:r>
            <a:r>
              <a:rPr lang="cs-CZ" sz="2000" dirty="0" smtClean="0"/>
              <a:t> jako jeden nerozdílný celek (celkové ocenění lesa) při zohlednění rovnoměrnosti nebo nerovnoměrnosti očekávaného ročního čistého výnosu z lesa s použitím </a:t>
            </a:r>
            <a:r>
              <a:rPr lang="cs-CZ" sz="2000" u="sng" dirty="0" smtClean="0"/>
              <a:t>kapitalizace </a:t>
            </a:r>
            <a:r>
              <a:rPr lang="cs-CZ" sz="2000" dirty="0" smtClean="0"/>
              <a:t>nebo s použitím </a:t>
            </a:r>
            <a:r>
              <a:rPr lang="cs-CZ" sz="2000" u="sng" dirty="0" smtClean="0"/>
              <a:t>vícefázové výnosové metody.</a:t>
            </a:r>
          </a:p>
          <a:p>
            <a:pPr>
              <a:buNone/>
            </a:pP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37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cs-CZ" smtClean="0"/>
              <a:t>Metody celkového ocenění lesa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cs-CZ" b="1" dirty="0" smtClean="0"/>
              <a:t>CELKOVÁ HODNOTA</a:t>
            </a:r>
          </a:p>
          <a:p>
            <a:pPr algn="ctr" eaLnBrk="1" hangingPunct="1">
              <a:buFontTx/>
              <a:buNone/>
            </a:pPr>
            <a:endParaRPr lang="cs-CZ" dirty="0" smtClean="0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1619250" y="2492375"/>
            <a:ext cx="5329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1619250" y="24923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6948488" y="24923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5508625" y="3644900"/>
            <a:ext cx="2376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6804025" y="35004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5508625" y="36449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7885113" y="36449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5651500" y="3141663"/>
            <a:ext cx="287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/>
              <a:t>VÝNOSOVÁ HODNOTA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684213" y="3141663"/>
            <a:ext cx="2339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/>
              <a:t>VĚCNÁ HODNOTA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179388" y="3500438"/>
            <a:ext cx="2808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0" y="3644900"/>
            <a:ext cx="37798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/>
              <a:t>jako součet                             </a:t>
            </a:r>
            <a:r>
              <a:rPr lang="cs-CZ" b="1"/>
              <a:t>hodnoty půdy + hodnoty porostu</a:t>
            </a:r>
            <a:r>
              <a:rPr lang="cs-CZ"/>
              <a:t> („rozdělená hodnota“)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4211638" y="4005263"/>
            <a:ext cx="2447925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cs-CZ" dirty="0">
                <a:solidFill>
                  <a:srgbClr val="0070C0"/>
                </a:solidFill>
              </a:rPr>
              <a:t>Pravidelné </a:t>
            </a:r>
            <a:r>
              <a:rPr lang="cs-CZ" dirty="0"/>
              <a:t> (rovnoměrné)                     </a:t>
            </a:r>
          </a:p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cs-CZ" dirty="0"/>
              <a:t>podnikové poměry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6588224" y="4005064"/>
            <a:ext cx="2411412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cs-CZ" dirty="0">
                <a:solidFill>
                  <a:srgbClr val="0070C0"/>
                </a:solidFill>
              </a:rPr>
              <a:t>Nepravidelné </a:t>
            </a:r>
            <a:r>
              <a:rPr lang="cs-CZ" dirty="0"/>
              <a:t>(nerovnoměrné) </a:t>
            </a:r>
          </a:p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cs-CZ" dirty="0"/>
              <a:t>podnikové poměry</a:t>
            </a:r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>
            <a:off x="4356100" y="22050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4211960" y="5013176"/>
            <a:ext cx="244827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i="1" dirty="0">
                <a:solidFill>
                  <a:srgbClr val="C00000"/>
                </a:solidFill>
              </a:rPr>
              <a:t>= kapitalizace renty </a:t>
            </a:r>
          </a:p>
          <a:p>
            <a:pPr>
              <a:spcBef>
                <a:spcPts val="0"/>
              </a:spcBef>
            </a:pPr>
            <a:r>
              <a:rPr lang="cs-CZ" i="1" dirty="0"/>
              <a:t>(čistého </a:t>
            </a:r>
            <a:r>
              <a:rPr lang="cs-CZ" i="1" dirty="0" smtClean="0"/>
              <a:t>ročního výnosu </a:t>
            </a:r>
          </a:p>
          <a:p>
            <a:pPr>
              <a:spcBef>
                <a:spcPts val="0"/>
              </a:spcBef>
            </a:pPr>
            <a:r>
              <a:rPr lang="cs-CZ" i="1" dirty="0" smtClean="0"/>
              <a:t>z </a:t>
            </a:r>
            <a:r>
              <a:rPr lang="cs-CZ" i="1" dirty="0"/>
              <a:t>lesního majetku)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6948264" y="5013176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= použití </a:t>
            </a:r>
            <a:r>
              <a:rPr lang="cs-CZ" dirty="0" smtClean="0">
                <a:solidFill>
                  <a:srgbClr val="C00000"/>
                </a:solidFill>
              </a:rPr>
              <a:t>vícefázové výnosové metody</a:t>
            </a: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1692275" y="836613"/>
            <a:ext cx="55435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200" b="1"/>
              <a:t>CELKOVÁ HODNOTA LESA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1116013" y="2636838"/>
            <a:ext cx="2376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/>
              <a:t>VĚCNÁ HODNOTA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5508625" y="2565400"/>
            <a:ext cx="2735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/>
              <a:t>VÝNOSOVÁ HODNOTA</a:t>
            </a:r>
          </a:p>
        </p:txBody>
      </p:sp>
      <p:sp>
        <p:nvSpPr>
          <p:cNvPr id="13317" name="Text Box 8"/>
          <p:cNvSpPr txBox="1">
            <a:spLocks noChangeArrowheads="1"/>
          </p:cNvSpPr>
          <p:nvPr/>
        </p:nvSpPr>
        <p:spPr bwMode="auto">
          <a:xfrm>
            <a:off x="179388" y="3213100"/>
            <a:ext cx="3887787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/>
              <a:t>jako suma</a:t>
            </a:r>
          </a:p>
          <a:p>
            <a:pPr algn="ctr">
              <a:spcBef>
                <a:spcPct val="50000"/>
              </a:spcBef>
            </a:pPr>
            <a:r>
              <a:rPr lang="cs-CZ" b="1"/>
              <a:t>hodnoty půdy + hodnoty porostu</a:t>
            </a:r>
          </a:p>
          <a:p>
            <a:pPr algn="ctr">
              <a:spcBef>
                <a:spcPct val="50000"/>
              </a:spcBef>
            </a:pPr>
            <a:r>
              <a:rPr lang="cs-CZ"/>
              <a:t>(„rozdělená hodnota“)</a:t>
            </a:r>
          </a:p>
        </p:txBody>
      </p:sp>
      <p:sp>
        <p:nvSpPr>
          <p:cNvPr id="13318" name="Text Box 9"/>
          <p:cNvSpPr txBox="1">
            <a:spLocks noChangeArrowheads="1"/>
          </p:cNvSpPr>
          <p:nvPr/>
        </p:nvSpPr>
        <p:spPr bwMode="auto">
          <a:xfrm>
            <a:off x="5148263" y="3573463"/>
            <a:ext cx="15843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Rovnoměrné podnikové poměry</a:t>
            </a:r>
          </a:p>
        </p:txBody>
      </p:sp>
      <p:sp>
        <p:nvSpPr>
          <p:cNvPr id="13319" name="Text Box 10"/>
          <p:cNvSpPr txBox="1">
            <a:spLocks noChangeArrowheads="1"/>
          </p:cNvSpPr>
          <p:nvPr/>
        </p:nvSpPr>
        <p:spPr bwMode="auto">
          <a:xfrm>
            <a:off x="7164388" y="3500438"/>
            <a:ext cx="17287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Nerovnoměrné podnikové poměry</a:t>
            </a:r>
          </a:p>
        </p:txBody>
      </p:sp>
      <p:sp>
        <p:nvSpPr>
          <p:cNvPr id="13320" name="Line 11"/>
          <p:cNvSpPr>
            <a:spLocks noChangeShapeType="1"/>
          </p:cNvSpPr>
          <p:nvPr/>
        </p:nvSpPr>
        <p:spPr bwMode="auto">
          <a:xfrm>
            <a:off x="2268538" y="1773238"/>
            <a:ext cx="4535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3321" name="Line 12"/>
          <p:cNvSpPr>
            <a:spLocks noChangeShapeType="1"/>
          </p:cNvSpPr>
          <p:nvPr/>
        </p:nvSpPr>
        <p:spPr bwMode="auto">
          <a:xfrm>
            <a:off x="2268538" y="1773238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3322" name="Line 13"/>
          <p:cNvSpPr>
            <a:spLocks noChangeShapeType="1"/>
          </p:cNvSpPr>
          <p:nvPr/>
        </p:nvSpPr>
        <p:spPr bwMode="auto">
          <a:xfrm>
            <a:off x="6804025" y="1773238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3323" name="Line 14"/>
          <p:cNvSpPr>
            <a:spLocks noChangeShapeType="1"/>
          </p:cNvSpPr>
          <p:nvPr/>
        </p:nvSpPr>
        <p:spPr bwMode="auto">
          <a:xfrm>
            <a:off x="5795963" y="3213100"/>
            <a:ext cx="2016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3324" name="Line 15"/>
          <p:cNvSpPr>
            <a:spLocks noChangeShapeType="1"/>
          </p:cNvSpPr>
          <p:nvPr/>
        </p:nvSpPr>
        <p:spPr bwMode="auto">
          <a:xfrm>
            <a:off x="6804025" y="29972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3325" name="Line 16"/>
          <p:cNvSpPr>
            <a:spLocks noChangeShapeType="1"/>
          </p:cNvSpPr>
          <p:nvPr/>
        </p:nvSpPr>
        <p:spPr bwMode="auto">
          <a:xfrm>
            <a:off x="5795963" y="321310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3326" name="Line 17"/>
          <p:cNvSpPr>
            <a:spLocks noChangeShapeType="1"/>
          </p:cNvSpPr>
          <p:nvPr/>
        </p:nvSpPr>
        <p:spPr bwMode="auto">
          <a:xfrm>
            <a:off x="7812088" y="321310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3327" name="Line 18"/>
          <p:cNvSpPr>
            <a:spLocks noChangeShapeType="1"/>
          </p:cNvSpPr>
          <p:nvPr/>
        </p:nvSpPr>
        <p:spPr bwMode="auto">
          <a:xfrm>
            <a:off x="4427538" y="148431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3328" name="Text Box 19"/>
          <p:cNvSpPr txBox="1">
            <a:spLocks noChangeArrowheads="1"/>
          </p:cNvSpPr>
          <p:nvPr/>
        </p:nvSpPr>
        <p:spPr bwMode="auto">
          <a:xfrm>
            <a:off x="4716463" y="4724400"/>
            <a:ext cx="15128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solidFill>
                  <a:schemeClr val="accent2"/>
                </a:solidFill>
              </a:rPr>
              <a:t>            r</a:t>
            </a:r>
          </a:p>
          <a:p>
            <a:r>
              <a:rPr lang="cs-CZ">
                <a:solidFill>
                  <a:schemeClr val="accent2"/>
                </a:solidFill>
              </a:rPr>
              <a:t>WR = </a:t>
            </a:r>
            <a:r>
              <a:rPr lang="cs-CZ">
                <a:solidFill>
                  <a:schemeClr val="accent2"/>
                </a:solidFill>
                <a:sym typeface="Symbol" pitchFamily="18" charset="2"/>
              </a:rPr>
              <a:t></a:t>
            </a:r>
          </a:p>
          <a:p>
            <a:r>
              <a:rPr lang="cs-CZ">
                <a:solidFill>
                  <a:schemeClr val="accent2"/>
                </a:solidFill>
              </a:rPr>
              <a:t>           0,0p</a:t>
            </a:r>
          </a:p>
        </p:txBody>
      </p:sp>
      <p:sp>
        <p:nvSpPr>
          <p:cNvPr id="13329" name="Text Box 20"/>
          <p:cNvSpPr txBox="1">
            <a:spLocks noChangeArrowheads="1"/>
          </p:cNvSpPr>
          <p:nvPr/>
        </p:nvSpPr>
        <p:spPr bwMode="auto">
          <a:xfrm>
            <a:off x="7164388" y="4568825"/>
            <a:ext cx="15843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olidFill>
                  <a:schemeClr val="accent2"/>
                </a:solidFill>
              </a:rPr>
              <a:t>WR = </a:t>
            </a:r>
            <a:r>
              <a:rPr lang="cs-CZ" u="sng">
                <a:solidFill>
                  <a:schemeClr val="accent2"/>
                </a:solidFill>
              </a:rPr>
              <a:t>parciální  </a:t>
            </a:r>
            <a:r>
              <a:rPr lang="cs-CZ">
                <a:solidFill>
                  <a:schemeClr val="accent2"/>
                </a:solidFill>
              </a:rPr>
              <a:t> výnosové ocenění dle věk.tříd (stupňů) – </a:t>
            </a:r>
            <a:r>
              <a:rPr lang="cs-CZ" u="sng">
                <a:solidFill>
                  <a:schemeClr val="accent2"/>
                </a:solidFill>
              </a:rPr>
              <a:t>vícefázové ocenění</a:t>
            </a:r>
            <a:endParaRPr lang="cs-CZ" u="sng" baseline="-25000">
              <a:solidFill>
                <a:schemeClr val="accent2"/>
              </a:solidFill>
            </a:endParaRPr>
          </a:p>
        </p:txBody>
      </p:sp>
      <p:sp>
        <p:nvSpPr>
          <p:cNvPr id="13330" name="Text Box 21"/>
          <p:cNvSpPr txBox="1">
            <a:spLocks noChangeArrowheads="1"/>
          </p:cNvSpPr>
          <p:nvPr/>
        </p:nvSpPr>
        <p:spPr bwMode="auto">
          <a:xfrm>
            <a:off x="971550" y="4797425"/>
            <a:ext cx="2160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olidFill>
                  <a:schemeClr val="accent2"/>
                </a:solidFill>
              </a:rPr>
              <a:t>Z = B + H</a:t>
            </a:r>
            <a:r>
              <a:rPr lang="cs-CZ" baseline="-25000">
                <a:solidFill>
                  <a:schemeClr val="accent2"/>
                </a:solidFill>
              </a:rPr>
              <a:t>(dle VHF)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306687"/>
          </a:xfrm>
        </p:spPr>
        <p:txBody>
          <a:bodyPr/>
          <a:lstStyle/>
          <a:p>
            <a:r>
              <a:rPr lang="cs-CZ" b="1" dirty="0" smtClean="0"/>
              <a:t>100 LET </a:t>
            </a:r>
            <a:br>
              <a:rPr lang="cs-CZ" b="1" dirty="0" smtClean="0"/>
            </a:br>
            <a:r>
              <a:rPr lang="cs-CZ" b="1" dirty="0" smtClean="0"/>
              <a:t>OCEŇOVÁNÍ LESA</a:t>
            </a:r>
            <a:br>
              <a:rPr lang="cs-CZ" b="1" dirty="0" smtClean="0"/>
            </a:br>
            <a:r>
              <a:rPr lang="cs-CZ" b="1" dirty="0" smtClean="0"/>
              <a:t>v ČR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 smtClean="0"/>
              <a:t>Výnosová (důchodová, kapitálová) hodnota </a:t>
            </a:r>
            <a:r>
              <a:rPr lang="cs-CZ" sz="4000" dirty="0" smtClean="0">
                <a:solidFill>
                  <a:srgbClr val="F80C12"/>
                </a:solidFill>
              </a:rPr>
              <a:t>lesa (WR)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73238"/>
            <a:ext cx="8640763" cy="48085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b="1" u="sng" dirty="0" smtClean="0">
                <a:solidFill>
                  <a:srgbClr val="F80C12"/>
                </a:solidFill>
              </a:rPr>
              <a:t>Rovnoměrné (normální)</a:t>
            </a:r>
            <a:r>
              <a:rPr lang="cs-CZ" b="1" dirty="0" smtClean="0"/>
              <a:t> zastoupení věkových tříd</a:t>
            </a:r>
          </a:p>
          <a:p>
            <a:pPr eaLnBrk="1" hangingPunct="1">
              <a:buFontTx/>
              <a:buNone/>
            </a:pPr>
            <a:endParaRPr lang="cs-CZ" dirty="0" smtClean="0"/>
          </a:p>
          <a:p>
            <a:pPr eaLnBrk="1" hangingPunct="1">
              <a:buFontTx/>
              <a:buNone/>
            </a:pPr>
            <a:endParaRPr lang="cs-CZ" dirty="0" smtClean="0"/>
          </a:p>
          <a:p>
            <a:pPr eaLnBrk="1" hangingPunct="1">
              <a:lnSpc>
                <a:spcPct val="75000"/>
              </a:lnSpc>
              <a:buFontTx/>
              <a:buNone/>
            </a:pPr>
            <a:r>
              <a:rPr lang="cs-CZ" dirty="0" smtClean="0">
                <a:sym typeface="Symbol" pitchFamily="18" charset="2"/>
              </a:rPr>
              <a:t>             Au + D  - (c + u . v)                    r</a:t>
            </a:r>
            <a:endParaRPr lang="cs-CZ" dirty="0" smtClean="0"/>
          </a:p>
          <a:p>
            <a:pPr eaLnBrk="1" hangingPunct="1">
              <a:lnSpc>
                <a:spcPct val="75000"/>
              </a:lnSpc>
              <a:buFontTx/>
              <a:buNone/>
            </a:pPr>
            <a:r>
              <a:rPr lang="cs-CZ" dirty="0" smtClean="0"/>
              <a:t>WR = </a:t>
            </a:r>
            <a:r>
              <a:rPr lang="cs-CZ" dirty="0" smtClean="0">
                <a:sym typeface="Symbol" pitchFamily="18" charset="2"/>
              </a:rPr>
              <a:t>   =       </a:t>
            </a:r>
          </a:p>
          <a:p>
            <a:pPr eaLnBrk="1" hangingPunct="1">
              <a:lnSpc>
                <a:spcPct val="75000"/>
              </a:lnSpc>
              <a:buFontTx/>
              <a:buNone/>
            </a:pPr>
            <a:r>
              <a:rPr lang="cs-CZ" dirty="0" smtClean="0">
                <a:sym typeface="Symbol" pitchFamily="18" charset="2"/>
              </a:rPr>
              <a:t>                         0,0p                               0,0p</a:t>
            </a:r>
          </a:p>
          <a:p>
            <a:pPr eaLnBrk="1" hangingPunct="1">
              <a:lnSpc>
                <a:spcPct val="75000"/>
              </a:lnSpc>
              <a:buFontTx/>
              <a:buNone/>
            </a:pPr>
            <a:endParaRPr lang="cs-CZ" dirty="0" smtClean="0">
              <a:sym typeface="Symbol" pitchFamily="18" charset="2"/>
            </a:endParaRPr>
          </a:p>
          <a:p>
            <a:pPr eaLnBrk="1" hangingPunct="1">
              <a:lnSpc>
                <a:spcPct val="75000"/>
              </a:lnSpc>
              <a:buFontTx/>
              <a:buNone/>
            </a:pPr>
            <a:endParaRPr lang="cs-CZ" dirty="0" smtClean="0">
              <a:sym typeface="Symbol" pitchFamily="18" charset="2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948264" y="2852936"/>
            <a:ext cx="20162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 smtClean="0">
                <a:solidFill>
                  <a:srgbClr val="FF3300"/>
                </a:solidFill>
              </a:rPr>
              <a:t> Renta </a:t>
            </a:r>
            <a:r>
              <a:rPr lang="cs-CZ" b="1" u="sng" dirty="0" smtClean="0">
                <a:solidFill>
                  <a:srgbClr val="FF3300"/>
                </a:solidFill>
              </a:rPr>
              <a:t>roční</a:t>
            </a:r>
            <a:r>
              <a:rPr lang="cs-CZ" b="1" dirty="0" smtClean="0">
                <a:solidFill>
                  <a:srgbClr val="FF3300"/>
                </a:solidFill>
              </a:rPr>
              <a:t>, věčná, polhůtní</a:t>
            </a:r>
            <a:endParaRPr lang="cs-CZ" b="1" dirty="0">
              <a:solidFill>
                <a:srgbClr val="FF3300"/>
              </a:solidFill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804248" y="5589240"/>
            <a:ext cx="1943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>
                <a:solidFill>
                  <a:srgbClr val="FF3300"/>
                </a:solidFill>
              </a:rPr>
              <a:t>K</a:t>
            </a:r>
            <a:r>
              <a:rPr lang="cs-CZ" b="1" dirty="0" smtClean="0">
                <a:solidFill>
                  <a:srgbClr val="FF3300"/>
                </a:solidFill>
              </a:rPr>
              <a:t>apitalizační </a:t>
            </a:r>
            <a:r>
              <a:rPr lang="cs-CZ" b="1" dirty="0">
                <a:solidFill>
                  <a:srgbClr val="FF3300"/>
                </a:solidFill>
              </a:rPr>
              <a:t>úroková míra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pPr eaLnBrk="1" hangingPunct="1"/>
            <a:r>
              <a:rPr lang="cs-CZ" sz="4000" dirty="0" smtClean="0"/>
              <a:t>Výnosová (důchodová, kapitálová) hodnota </a:t>
            </a:r>
            <a:r>
              <a:rPr lang="cs-CZ" sz="4000" dirty="0" smtClean="0">
                <a:solidFill>
                  <a:srgbClr val="F80C12"/>
                </a:solidFill>
              </a:rPr>
              <a:t>lesa</a:t>
            </a:r>
            <a:endParaRPr lang="cs-CZ" sz="4000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4" y="1501775"/>
            <a:ext cx="8569647" cy="509587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cs-CZ" b="1" u="sng" dirty="0" smtClean="0">
                <a:solidFill>
                  <a:srgbClr val="F80C12"/>
                </a:solidFill>
              </a:rPr>
              <a:t>Nerovnoměrné</a:t>
            </a:r>
            <a:r>
              <a:rPr lang="cs-CZ" b="1" dirty="0" smtClean="0"/>
              <a:t> zastoupení věkových tříd</a:t>
            </a:r>
          </a:p>
          <a:p>
            <a:pPr marL="609600" indent="-609600" eaLnBrk="1" hangingPunct="1">
              <a:lnSpc>
                <a:spcPct val="80000"/>
              </a:lnSpc>
              <a:buFont typeface="Arial" pitchFamily="34" charset="0"/>
              <a:buNone/>
            </a:pPr>
            <a:endParaRPr lang="cs-CZ" b="1" u="sng" dirty="0" smtClean="0"/>
          </a:p>
          <a:p>
            <a:pPr marL="609600" indent="-60960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cs-CZ" u="sng" dirty="0" smtClean="0"/>
              <a:t>Celkovým výnosovým oceněním </a:t>
            </a:r>
            <a:r>
              <a:rPr lang="cs-CZ" b="1" u="sng" dirty="0" smtClean="0">
                <a:solidFill>
                  <a:srgbClr val="FF3300"/>
                </a:solidFill>
              </a:rPr>
              <a:t>lesa</a:t>
            </a:r>
            <a:r>
              <a:rPr lang="cs-CZ" dirty="0" smtClean="0">
                <a:solidFill>
                  <a:srgbClr val="FF3300"/>
                </a:solidFill>
              </a:rPr>
              <a:t>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cs-CZ" dirty="0" smtClean="0"/>
              <a:t>	= </a:t>
            </a:r>
            <a:r>
              <a:rPr lang="cs-CZ" dirty="0" smtClean="0">
                <a:solidFill>
                  <a:srgbClr val="0070C0"/>
                </a:solidFill>
              </a:rPr>
              <a:t>parciální </a:t>
            </a:r>
            <a:r>
              <a:rPr lang="cs-CZ" dirty="0" smtClean="0"/>
              <a:t>výnosová (důchodová, kapitálová) </a:t>
            </a:r>
            <a:r>
              <a:rPr lang="cs-CZ" u="sng" dirty="0" smtClean="0"/>
              <a:t>hodnota lesa jako celku </a:t>
            </a:r>
            <a:r>
              <a:rPr lang="cs-CZ" dirty="0" smtClean="0"/>
              <a:t>(pozemku a porostu) na základě roční, resp. </a:t>
            </a:r>
            <a:r>
              <a:rPr lang="cs-CZ" b="1" u="sng" dirty="0" smtClean="0">
                <a:solidFill>
                  <a:srgbClr val="C00000"/>
                </a:solidFill>
              </a:rPr>
              <a:t>periodické</a:t>
            </a:r>
            <a:r>
              <a:rPr lang="cs-CZ" b="1" dirty="0" smtClean="0">
                <a:solidFill>
                  <a:srgbClr val="C00000"/>
                </a:solidFill>
              </a:rPr>
              <a:t> renty</a:t>
            </a:r>
            <a:r>
              <a:rPr lang="cs-CZ" dirty="0" smtClean="0">
                <a:solidFill>
                  <a:srgbClr val="FF3300"/>
                </a:solidFill>
              </a:rPr>
              <a:t> </a:t>
            </a:r>
            <a:r>
              <a:rPr lang="cs-CZ" dirty="0" smtClean="0"/>
              <a:t>na lesním majetku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cs-CZ" dirty="0" smtClean="0"/>
          </a:p>
          <a:p>
            <a:pPr marL="2209800" lvl="4" indent="-381000" eaLnBrk="1" hangingPunct="1">
              <a:lnSpc>
                <a:spcPct val="80000"/>
              </a:lnSpc>
              <a:buFontTx/>
              <a:buNone/>
            </a:pPr>
            <a:r>
              <a:rPr lang="cs-CZ" sz="900" dirty="0" smtClean="0"/>
              <a:t>                          </a:t>
            </a:r>
            <a:r>
              <a:rPr lang="cs-CZ" sz="1600" b="1" dirty="0" smtClean="0"/>
              <a:t>r                        R</a:t>
            </a:r>
            <a:r>
              <a:rPr lang="cs-CZ" sz="1600" b="1" baseline="-25000" dirty="0" smtClean="0"/>
              <a:t>1                    </a:t>
            </a:r>
            <a:r>
              <a:rPr lang="cs-CZ" sz="1600" b="1" dirty="0" smtClean="0"/>
              <a:t>R</a:t>
            </a:r>
            <a:r>
              <a:rPr lang="cs-CZ" sz="1600" b="1" baseline="-25000" dirty="0" smtClean="0"/>
              <a:t>2                  </a:t>
            </a:r>
            <a:r>
              <a:rPr lang="cs-CZ" sz="1600" b="1" dirty="0" smtClean="0"/>
              <a:t>R</a:t>
            </a:r>
            <a:r>
              <a:rPr lang="cs-CZ" sz="1600" b="1" baseline="-25000" dirty="0" smtClean="0"/>
              <a:t>3                    </a:t>
            </a:r>
            <a:r>
              <a:rPr lang="cs-CZ" sz="1600" b="1" dirty="0" smtClean="0"/>
              <a:t>r</a:t>
            </a:r>
          </a:p>
          <a:p>
            <a:pPr marL="2209800" lvl="4" indent="-381000" eaLnBrk="1" hangingPunct="1">
              <a:lnSpc>
                <a:spcPct val="80000"/>
              </a:lnSpc>
              <a:buFontTx/>
              <a:buNone/>
            </a:pPr>
            <a:r>
              <a:rPr lang="cs-CZ" sz="1600" b="1" dirty="0" smtClean="0"/>
              <a:t>WR = ———    ( </a:t>
            </a:r>
            <a:r>
              <a:rPr lang="cs-CZ" sz="1600" b="1" dirty="0" err="1" smtClean="0"/>
              <a:t>WR</a:t>
            </a:r>
            <a:r>
              <a:rPr lang="cs-CZ" sz="1600" b="1" dirty="0" smtClean="0"/>
              <a:t> = ——— + ——— + ——— + ————— )</a:t>
            </a:r>
          </a:p>
          <a:p>
            <a:pPr marL="2209800" lvl="4" indent="-381000" eaLnBrk="1" hangingPunct="1">
              <a:lnSpc>
                <a:spcPct val="80000"/>
              </a:lnSpc>
              <a:buFontTx/>
              <a:buNone/>
            </a:pPr>
            <a:r>
              <a:rPr lang="cs-CZ" sz="1600" b="1" dirty="0" smtClean="0"/>
              <a:t>            0,0p                    1,0p</a:t>
            </a:r>
            <a:r>
              <a:rPr lang="cs-CZ" sz="1600" b="1" baseline="30000" dirty="0" smtClean="0"/>
              <a:t>10 </a:t>
            </a:r>
            <a:r>
              <a:rPr lang="cs-CZ" sz="1600" b="1" dirty="0" smtClean="0"/>
              <a:t>     1,0p</a:t>
            </a:r>
            <a:r>
              <a:rPr lang="cs-CZ" sz="1600" b="1" baseline="30000" dirty="0" smtClean="0"/>
              <a:t>30        </a:t>
            </a:r>
            <a:r>
              <a:rPr lang="cs-CZ" sz="1600" b="1" dirty="0" smtClean="0"/>
              <a:t>1,0p</a:t>
            </a:r>
            <a:r>
              <a:rPr lang="cs-CZ" sz="1600" b="1" baseline="30000" dirty="0" smtClean="0"/>
              <a:t>50         </a:t>
            </a:r>
            <a:r>
              <a:rPr lang="cs-CZ" sz="1600" b="1" dirty="0" smtClean="0"/>
              <a:t>0,0p.1,0p</a:t>
            </a:r>
            <a:r>
              <a:rPr lang="cs-CZ" sz="1600" b="1" baseline="30000" dirty="0" smtClean="0"/>
              <a:t>60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cs-CZ" sz="1600" dirty="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cs-CZ" sz="2000" dirty="0" smtClean="0"/>
              <a:t>       </a:t>
            </a:r>
            <a:r>
              <a:rPr lang="cs-CZ" sz="2000" u="sng" dirty="0" smtClean="0"/>
              <a:t>Pravidelnost (vyrovnanost) </a:t>
            </a:r>
            <a:r>
              <a:rPr lang="cs-CZ" sz="2000" dirty="0" smtClean="0"/>
              <a:t>a </a:t>
            </a:r>
            <a:r>
              <a:rPr lang="cs-CZ" sz="2000" u="sng" dirty="0" smtClean="0"/>
              <a:t>nepravidelnost (nevyrovnanost) </a:t>
            </a:r>
            <a:r>
              <a:rPr lang="cs-CZ" sz="2000" dirty="0" smtClean="0"/>
              <a:t>výnosů (plošného zastoupení věkových stupňů), resp. těžebního předpisu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E10D9F-1027-4F77-85A5-092AAB4574EA}" type="slidenum">
              <a:rPr lang="cs-CZ"/>
              <a:pPr>
                <a:defRPr/>
              </a:pPr>
              <a:t>42</a:t>
            </a:fld>
            <a:endParaRPr lang="cs-CZ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404813"/>
          <a:ext cx="9144000" cy="5543550"/>
        </p:xfrm>
        <a:graphic>
          <a:graphicData uri="http://schemas.openxmlformats.org/presentationml/2006/ole">
            <p:oleObj spid="_x0000_s271362" name="Graf" r:id="rId3" imgW="9239402" imgH="560070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DD6FC8-A5EB-43EB-977C-4EE5FCE08411}" type="slidenum">
              <a:rPr lang="cs-CZ"/>
              <a:pPr>
                <a:defRPr/>
              </a:pPr>
              <a:t>43</a:t>
            </a:fld>
            <a:endParaRPr lang="cs-CZ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0" y="476250"/>
          <a:ext cx="9144000" cy="5543550"/>
        </p:xfrm>
        <a:graphic>
          <a:graphicData uri="http://schemas.openxmlformats.org/presentationml/2006/ole">
            <p:oleObj spid="_x0000_s272386" name="Graf" r:id="rId3" imgW="9239402" imgH="560070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D5E362-C9C6-4BCD-9BA2-EC9B519AD4B8}" type="slidenum">
              <a:rPr lang="cs-CZ"/>
              <a:pPr>
                <a:defRPr/>
              </a:pPr>
              <a:t>44</a:t>
            </a:fld>
            <a:endParaRPr lang="cs-CZ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0" y="476250"/>
          <a:ext cx="9144000" cy="5543550"/>
        </p:xfrm>
        <a:graphic>
          <a:graphicData uri="http://schemas.openxmlformats.org/presentationml/2006/ole">
            <p:oleObj spid="_x0000_s273410" name="Graf" r:id="rId3" imgW="9239402" imgH="560070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1DBB59-1978-4F94-88C6-87C798217635}" type="slidenum">
              <a:rPr lang="cs-CZ"/>
              <a:pPr>
                <a:defRPr/>
              </a:pPr>
              <a:t>45</a:t>
            </a:fld>
            <a:endParaRPr lang="cs-CZ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0" y="404813"/>
          <a:ext cx="9144000" cy="5541962"/>
        </p:xfrm>
        <a:graphic>
          <a:graphicData uri="http://schemas.openxmlformats.org/presentationml/2006/ole">
            <p:oleObj spid="_x0000_s274434" name="Graf" r:id="rId3" imgW="9239402" imgH="560070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C92A9-D406-423F-AEFD-4159C9D89915}" type="slidenum">
              <a:rPr lang="cs-CZ"/>
              <a:pPr>
                <a:defRPr/>
              </a:pPr>
              <a:t>46</a:t>
            </a:fld>
            <a:endParaRPr lang="cs-CZ"/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0" y="404813"/>
          <a:ext cx="9144000" cy="5543550"/>
        </p:xfrm>
        <a:graphic>
          <a:graphicData uri="http://schemas.openxmlformats.org/presentationml/2006/ole">
            <p:oleObj spid="_x0000_s275458" name="Graf" r:id="rId3" imgW="9239402" imgH="560070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smtClean="0"/>
              <a:t>Způsoby výpočtu </a:t>
            </a:r>
            <a:br>
              <a:rPr lang="cs-CZ" sz="3600" b="1" dirty="0" smtClean="0"/>
            </a:br>
            <a:r>
              <a:rPr lang="cs-CZ" sz="3600" b="1" dirty="0" smtClean="0">
                <a:solidFill>
                  <a:srgbClr val="C00000"/>
                </a:solidFill>
              </a:rPr>
              <a:t>ročního čistého výnosu z lesa</a:t>
            </a:r>
            <a:endParaRPr lang="cs-CZ" sz="3600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pPr>
              <a:buNone/>
            </a:pPr>
            <a:r>
              <a:rPr lang="cs-CZ" b="1" dirty="0" smtClean="0"/>
              <a:t>Kde vzít kvantifikaci a ekonomická data?</a:t>
            </a:r>
          </a:p>
          <a:p>
            <a:pPr>
              <a:buNone/>
            </a:pPr>
            <a:endParaRPr lang="cs-CZ" sz="1400" b="1" dirty="0" smtClean="0"/>
          </a:p>
          <a:p>
            <a:pPr marL="514350" lvl="1" indent="-514350">
              <a:buAutoNum type="alphaUcPeriod"/>
            </a:pPr>
            <a:r>
              <a:rPr lang="cs-CZ" b="1" u="sng" dirty="0" smtClean="0"/>
              <a:t>Těžební výhledy </a:t>
            </a:r>
            <a:r>
              <a:rPr lang="cs-CZ" dirty="0" smtClean="0"/>
              <a:t>z LHP</a:t>
            </a:r>
          </a:p>
          <a:p>
            <a:pPr marL="514350" lvl="1" indent="-514350">
              <a:buNone/>
            </a:pPr>
            <a:endParaRPr lang="cs-CZ" dirty="0" smtClean="0"/>
          </a:p>
          <a:p>
            <a:pPr marL="514350" lvl="1" indent="-514350">
              <a:buAutoNum type="alphaUcPeriod"/>
            </a:pPr>
            <a:r>
              <a:rPr lang="cs-CZ" b="1" u="sng" dirty="0" smtClean="0"/>
              <a:t>Účetnictví a vlastní kalkulace</a:t>
            </a:r>
          </a:p>
          <a:p>
            <a:pPr marL="354013" lvl="1" indent="365125">
              <a:buFont typeface="Arial" pitchFamily="34" charset="0"/>
              <a:buChar char="•"/>
              <a:tabLst>
                <a:tab pos="719138" algn="l"/>
              </a:tabLst>
            </a:pPr>
            <a:r>
              <a:rPr lang="cs-CZ" i="1" u="sng" dirty="0" smtClean="0"/>
              <a:t>Vlastník lesa </a:t>
            </a:r>
            <a:r>
              <a:rPr lang="cs-CZ" dirty="0" smtClean="0"/>
              <a:t>a jeho účetnictví</a:t>
            </a:r>
          </a:p>
          <a:p>
            <a:pPr marL="719138" lvl="1" indent="-271463">
              <a:buNone/>
            </a:pPr>
            <a:r>
              <a:rPr lang="cs-CZ" dirty="0" smtClean="0"/>
              <a:t>			Stanovení </a:t>
            </a:r>
            <a:r>
              <a:rPr lang="cs-CZ" b="1" dirty="0" smtClean="0"/>
              <a:t>metodiky</a:t>
            </a:r>
            <a:r>
              <a:rPr lang="cs-CZ" dirty="0" smtClean="0"/>
              <a:t> určení ročního 		čistého výnosu z lesa</a:t>
            </a:r>
            <a:endParaRPr lang="cs-CZ" u="sng" dirty="0" smtClean="0"/>
          </a:p>
          <a:p>
            <a:pPr marL="719138" lvl="1" indent="-271463">
              <a:buFont typeface="Arial" pitchFamily="34" charset="0"/>
              <a:buChar char="•"/>
            </a:pPr>
            <a:r>
              <a:rPr lang="cs-CZ" u="sng" dirty="0" smtClean="0"/>
              <a:t>Resortní statistický </a:t>
            </a:r>
            <a:r>
              <a:rPr lang="cs-CZ" i="1" u="sng" dirty="0" smtClean="0"/>
              <a:t>výkaz Les (</a:t>
            </a:r>
            <a:r>
              <a:rPr lang="cs-CZ" i="1" u="sng" dirty="0" err="1" smtClean="0"/>
              <a:t>MZe</a:t>
            </a:r>
            <a:r>
              <a:rPr lang="cs-CZ" i="1" u="sng" dirty="0" smtClean="0"/>
              <a:t>) 1-01 </a:t>
            </a:r>
            <a:r>
              <a:rPr lang="cs-CZ" dirty="0" smtClean="0"/>
              <a:t>jako referenční údaj (ČR,PLO)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47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467545" y="2204862"/>
          <a:ext cx="8352928" cy="3696446"/>
        </p:xfrm>
        <a:graphic>
          <a:graphicData uri="http://schemas.openxmlformats.org/drawingml/2006/table">
            <a:tbl>
              <a:tblPr/>
              <a:tblGrid>
                <a:gridCol w="1872728"/>
                <a:gridCol w="1279669"/>
                <a:gridCol w="992328"/>
                <a:gridCol w="1141009"/>
                <a:gridCol w="2073197"/>
                <a:gridCol w="993997"/>
              </a:tblGrid>
              <a:tr h="563268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Celková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z toho 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z toho 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Přírůst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Roční průměr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etátu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56326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těžba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TO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TV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1683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m3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m3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m3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m3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5632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1. decennium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23517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20823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2694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13524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2 352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5632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2. decennium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10993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7886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3107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11649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Times New Roman"/>
                          <a:ea typeface="Times New Roman"/>
                        </a:rPr>
                        <a:t>1 099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5632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3. decennium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11876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8847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3029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12938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Times New Roman"/>
                          <a:ea typeface="Times New Roman"/>
                        </a:rPr>
                        <a:t>1 188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5632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4. decennium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12754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9727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3027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12916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1 275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1435859"/>
            <a:ext cx="81003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076325" marR="0" lvl="0" indent="-1076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Tabulka: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Výhled modelových těžeb (TO a TV) na následná decennia </a:t>
            </a:r>
            <a:endParaRPr kumimoji="0" lang="cs-CZ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1076325" marR="0" lvl="0" indent="-1076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průměrný roční etát -  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plán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67544" y="6093296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12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Zdroj: LHP, textová část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11560" y="260648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Výhled modelových těžeb (TO a TV) z LHP na následující čtyři decennia </a:t>
            </a:r>
            <a:r>
              <a:rPr lang="cs-CZ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je východiskem pro následné ekonomické propočty. </a:t>
            </a:r>
            <a:endParaRPr lang="cs-CZ" sz="1050" dirty="0" smtClean="0">
              <a:latin typeface="Arial" pitchFamily="34" charset="0"/>
              <a:cs typeface="Arial" pitchFamily="34" charset="0"/>
            </a:endParaRPr>
          </a:p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10D2-8485-4EFF-8A68-B8D28E776F19}" type="slidenum">
              <a:rPr lang="cs-CZ" smtClean="0"/>
              <a:pPr/>
              <a:t>48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42493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10D2-8485-4EFF-8A68-B8D28E776F19}" type="slidenum">
              <a:rPr lang="cs-CZ" smtClean="0"/>
              <a:pPr/>
              <a:t>49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/>
              <a:t>1. pozemková reforma 1919 a </a:t>
            </a:r>
            <a:r>
              <a:rPr lang="cs-CZ" sz="3200" b="1" u="sng" dirty="0" smtClean="0"/>
              <a:t>ocenění majetku </a:t>
            </a:r>
            <a:r>
              <a:rPr lang="cs-CZ" sz="3200" b="1" dirty="0" smtClean="0"/>
              <a:t>a stanovení přejímací ceny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/>
          <a:lstStyle/>
          <a:p>
            <a:pPr>
              <a:buNone/>
            </a:pPr>
            <a:r>
              <a:rPr lang="cs-CZ" sz="2400" dirty="0" smtClean="0"/>
              <a:t>Předpisy pro stanovení náhrady za převzatý majetek (ceny přejímací) obsahují:</a:t>
            </a:r>
          </a:p>
          <a:p>
            <a:pPr marL="514350" indent="-514350">
              <a:buAutoNum type="arabicPeriod"/>
            </a:pPr>
            <a:r>
              <a:rPr lang="cs-CZ" sz="2400" b="1" dirty="0" smtClean="0"/>
              <a:t>Zákon ze dne 8. dubna 1920, č. 329 Sb. z. a n</a:t>
            </a:r>
            <a:r>
              <a:rPr lang="cs-CZ" sz="2400" dirty="0" smtClean="0"/>
              <a:t>., o převzetí a náhradě za zabraný majetek pozemkový (</a:t>
            </a:r>
            <a:r>
              <a:rPr lang="cs-CZ" sz="2400" u="sng" dirty="0" smtClean="0"/>
              <a:t>zákon náhradový</a:t>
            </a:r>
            <a:r>
              <a:rPr lang="cs-CZ" sz="2400" dirty="0" smtClean="0"/>
              <a:t>), doplněný a pozměněný zákonem ze dne 13. července 1922, čís. 220 Sb. z. a n.</a:t>
            </a:r>
          </a:p>
          <a:p>
            <a:pPr marL="514350" indent="-514350">
              <a:buAutoNum type="arabicPeriod"/>
            </a:pPr>
            <a:r>
              <a:rPr lang="cs-CZ" sz="2400" b="1" dirty="0" smtClean="0"/>
              <a:t>Vládní nařízení ze dne 21. ledna 1921, čís. 53 Sb. z. a n., </a:t>
            </a:r>
            <a:r>
              <a:rPr lang="cs-CZ" sz="2400" dirty="0" smtClean="0"/>
              <a:t>jímž se stanoví podle §u 41. náhradového zákona </a:t>
            </a:r>
            <a:r>
              <a:rPr lang="cs-CZ" sz="2400" u="sng" dirty="0" smtClean="0"/>
              <a:t>závazné stupnice cen pro vyměření náhrady </a:t>
            </a:r>
            <a:r>
              <a:rPr lang="cs-CZ" sz="2400" dirty="0" smtClean="0"/>
              <a:t>za zabraný majetek převzatý státem, doplněné a pozměněné nařízením ze dne 7. srpna 1922, č. 220 Sb.  z. a n., a nařízením ze dne 21. září 1922, č. 296 Sb. z. a n.</a:t>
            </a:r>
          </a:p>
          <a:p>
            <a:pPr>
              <a:buNone/>
            </a:pPr>
            <a:endParaRPr lang="cs-CZ" sz="2400" dirty="0" smtClean="0"/>
          </a:p>
          <a:p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2C802E-BDEC-4A2D-88B3-418486714CA5}" type="slidenum">
              <a:rPr lang="cs-CZ"/>
              <a:pPr>
                <a:defRPr/>
              </a:pPr>
              <a:t>50</a:t>
            </a:fld>
            <a:endParaRPr lang="cs-CZ"/>
          </a:p>
        </p:txBody>
      </p:sp>
      <p:sp>
        <p:nvSpPr>
          <p:cNvPr id="44035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cs-CZ" sz="3600" b="1" dirty="0" smtClean="0">
                <a:solidFill>
                  <a:schemeClr val="tx1"/>
                </a:solidFill>
              </a:rPr>
              <a:t>Rezortní statistické šetření za ČR-1</a:t>
            </a:r>
          </a:p>
        </p:txBody>
      </p:sp>
      <p:sp>
        <p:nvSpPr>
          <p:cNvPr id="44036" name="Rectangle 3"/>
          <p:cNvSpPr>
            <a:spLocks noGrp="1"/>
          </p:cNvSpPr>
          <p:nvPr>
            <p:ph type="body" idx="1"/>
          </p:nvPr>
        </p:nvSpPr>
        <p:spPr>
          <a:xfrm>
            <a:off x="457200" y="1125538"/>
            <a:ext cx="8229600" cy="547211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Char char="•"/>
            </a:pPr>
            <a:r>
              <a:rPr lang="cs-CZ" sz="2800" dirty="0" smtClean="0"/>
              <a:t>Šetření uskutečňuje </a:t>
            </a:r>
            <a:r>
              <a:rPr lang="cs-CZ" sz="2800" dirty="0" err="1" smtClean="0"/>
              <a:t>MZe</a:t>
            </a:r>
            <a:r>
              <a:rPr lang="cs-CZ" sz="2800" dirty="0" smtClean="0"/>
              <a:t>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cs-CZ" sz="2800" dirty="0" smtClean="0"/>
              <a:t>výkaz </a:t>
            </a:r>
            <a:r>
              <a:rPr lang="cs-CZ" sz="2800" b="1" u="sng" dirty="0" smtClean="0">
                <a:solidFill>
                  <a:srgbClr val="C00000"/>
                </a:solidFill>
              </a:rPr>
              <a:t>Les (</a:t>
            </a:r>
            <a:r>
              <a:rPr lang="cs-CZ" sz="2800" b="1" u="sng" dirty="0" err="1" smtClean="0">
                <a:solidFill>
                  <a:srgbClr val="C00000"/>
                </a:solidFill>
              </a:rPr>
              <a:t>MZe</a:t>
            </a:r>
            <a:r>
              <a:rPr lang="cs-CZ" sz="2800" b="1" u="sng" dirty="0" smtClean="0">
                <a:solidFill>
                  <a:srgbClr val="C00000"/>
                </a:solidFill>
              </a:rPr>
              <a:t>) 1-01 Roční výkaz o hospodaření v lesích</a:t>
            </a:r>
            <a:r>
              <a:rPr lang="cs-CZ" sz="2800" b="1" dirty="0" smtClean="0">
                <a:solidFill>
                  <a:srgbClr val="C00000"/>
                </a:solidFill>
              </a:rPr>
              <a:t>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cs-CZ" sz="2800" dirty="0" smtClean="0"/>
              <a:t>respondenti = vlastníci  lesů (případně nájemců lesů) s výměrou lesů </a:t>
            </a:r>
            <a:r>
              <a:rPr lang="cs-CZ" sz="2800" b="1" dirty="0" smtClean="0"/>
              <a:t>nad 200 ha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cs-CZ" sz="2800" dirty="0" smtClean="0"/>
              <a:t>v roce 2013 celkový počet respondentů = 320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cs-CZ" sz="2800" dirty="0" smtClean="0"/>
              <a:t>V roce 2017 celkový počet respondentů (vlastníků, popř. nájemců) = 266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cs-CZ" sz="2800" dirty="0" smtClean="0"/>
              <a:t>celkem 93% podíl výměry lesů státních, 43% podíl lesů ve vlastnictví měst a obcí a 33% podíl soukromých lesů v ČR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endParaRPr lang="cs-CZ" sz="2800" dirty="0" smtClean="0"/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cs-CZ" sz="2800" dirty="0" smtClean="0"/>
              <a:t>Výsledky tohoto statistického šetření se po zpracování zveřejňují ve </a:t>
            </a:r>
            <a:r>
              <a:rPr lang="cs-CZ" sz="2800" b="1" u="sng" dirty="0" smtClean="0"/>
              <a:t>Zprávě o stavu lesa a lesního hospodářství</a:t>
            </a:r>
            <a:r>
              <a:rPr lang="cs-CZ" sz="2800" u="sng" dirty="0" smtClean="0"/>
              <a:t> (v tzv. </a:t>
            </a:r>
            <a:r>
              <a:rPr lang="cs-CZ" sz="2800" b="1" u="sng" dirty="0" smtClean="0">
                <a:solidFill>
                  <a:srgbClr val="C00000"/>
                </a:solidFill>
              </a:rPr>
              <a:t>Zelené zprávě</a:t>
            </a:r>
            <a:r>
              <a:rPr lang="cs-CZ" sz="2800" u="sng" dirty="0" smtClean="0"/>
              <a:t>)</a:t>
            </a:r>
            <a:r>
              <a:rPr lang="cs-CZ" sz="28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2BAD3-5977-4753-AEA3-0925A1C45AC8}" type="slidenum">
              <a:rPr lang="cs-CZ"/>
              <a:pPr>
                <a:defRPr/>
              </a:pPr>
              <a:t>51</a:t>
            </a:fld>
            <a:endParaRPr lang="cs-CZ"/>
          </a:p>
        </p:txBody>
      </p:sp>
      <p:sp>
        <p:nvSpPr>
          <p:cNvPr id="46083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3600" b="1" dirty="0" smtClean="0">
                <a:solidFill>
                  <a:schemeClr val="tx1"/>
                </a:solidFill>
              </a:rPr>
              <a:t>Rezortní statistické šetření za ČR-2</a:t>
            </a:r>
            <a:endParaRPr lang="cs-CZ" sz="3600" dirty="0" smtClean="0"/>
          </a:p>
        </p:txBody>
      </p:sp>
      <p:graphicFrame>
        <p:nvGraphicFramePr>
          <p:cNvPr id="436399" name="Group 175"/>
          <p:cNvGraphicFramePr>
            <a:graphicFrameLocks noGrp="1"/>
          </p:cNvGraphicFramePr>
          <p:nvPr>
            <p:ph idx="1"/>
          </p:nvPr>
        </p:nvGraphicFramePr>
        <p:xfrm>
          <a:off x="457200" y="2060847"/>
          <a:ext cx="8229600" cy="3816079"/>
        </p:xfrm>
        <a:graphic>
          <a:graphicData uri="http://schemas.openxmlformats.org/drawingml/2006/table">
            <a:tbl>
              <a:tblPr/>
              <a:tblGrid>
                <a:gridCol w="3852863"/>
                <a:gridCol w="1009650"/>
                <a:gridCol w="1122362"/>
                <a:gridCol w="1122363"/>
                <a:gridCol w="1122362"/>
              </a:tblGrid>
              <a:tr h="560938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Forma vlastnictví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80C1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ZISK před zdaněním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0C12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6093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Times New Roman"/>
                          <a:ea typeface="Calibri"/>
                          <a:cs typeface="Times New Roman"/>
                        </a:rPr>
                        <a:t>2014</a:t>
                      </a:r>
                      <a:endParaRPr lang="cs-CZ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Times New Roman"/>
                          <a:ea typeface="Calibri"/>
                          <a:cs typeface="Times New Roman"/>
                        </a:rPr>
                        <a:t>2015</a:t>
                      </a:r>
                      <a:endParaRPr lang="cs-CZ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Times New Roman"/>
                          <a:ea typeface="Calibri"/>
                          <a:cs typeface="Times New Roman"/>
                        </a:rPr>
                        <a:t>2016</a:t>
                      </a:r>
                      <a:endParaRPr lang="cs-CZ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endParaRPr lang="cs-CZ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</a:tr>
              <a:tr h="64876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Státní lesy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Calibri"/>
                          <a:cs typeface="Times New Roman"/>
                        </a:rPr>
                        <a:t>5 910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Calibri"/>
                          <a:cs typeface="Times New Roman"/>
                        </a:rPr>
                        <a:t>5014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Calibri"/>
                          <a:cs typeface="Times New Roman"/>
                        </a:rPr>
                        <a:t>4131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Calibri"/>
                          <a:cs typeface="Times New Roman"/>
                        </a:rPr>
                        <a:t>3 552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75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Obecní lesy</a:t>
                      </a:r>
                      <a:endParaRPr kumimoji="0" lang="cs-CZ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Calibri"/>
                          <a:cs typeface="Times New Roman"/>
                        </a:rPr>
                        <a:t>3 310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Calibri"/>
                          <a:cs typeface="Times New Roman"/>
                        </a:rPr>
                        <a:t>3982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Calibri"/>
                          <a:cs typeface="Times New Roman"/>
                        </a:rPr>
                        <a:t>3813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Calibri"/>
                          <a:cs typeface="Times New Roman"/>
                        </a:rPr>
                        <a:t>4 184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13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Soukromé lesy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Calibri"/>
                          <a:cs typeface="Times New Roman"/>
                        </a:rPr>
                        <a:t>3 899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Calibri"/>
                          <a:cs typeface="Times New Roman"/>
                        </a:rPr>
                        <a:t>3925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Calibri"/>
                          <a:cs typeface="Times New Roman"/>
                        </a:rPr>
                        <a:t>3402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Calibri"/>
                          <a:cs typeface="Times New Roman"/>
                        </a:rPr>
                        <a:t>3 538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13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PRŮMĚR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Times New Roman"/>
                          <a:ea typeface="Calibri"/>
                          <a:cs typeface="Times New Roman"/>
                        </a:rPr>
                        <a:t>4 984</a:t>
                      </a:r>
                      <a:endParaRPr lang="cs-CZ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Times New Roman"/>
                          <a:ea typeface="Calibri"/>
                          <a:cs typeface="Times New Roman"/>
                        </a:rPr>
                        <a:t>4546</a:t>
                      </a:r>
                      <a:endParaRPr lang="cs-CZ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Times New Roman"/>
                          <a:ea typeface="Calibri"/>
                          <a:cs typeface="Times New Roman"/>
                        </a:rPr>
                        <a:t>3867</a:t>
                      </a:r>
                      <a:endParaRPr lang="cs-CZ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Times New Roman"/>
                          <a:ea typeface="Calibri"/>
                          <a:cs typeface="Times New Roman"/>
                        </a:rPr>
                        <a:t>3 654</a:t>
                      </a:r>
                      <a:endParaRPr lang="cs-CZ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124" name="Text Box 153"/>
          <p:cNvSpPr txBox="1">
            <a:spLocks noChangeArrowheads="1"/>
          </p:cNvSpPr>
          <p:nvPr/>
        </p:nvSpPr>
        <p:spPr bwMode="auto">
          <a:xfrm>
            <a:off x="467544" y="6093296"/>
            <a:ext cx="5616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i="1" dirty="0" err="1"/>
              <a:t>Zdroj</a:t>
            </a:r>
            <a:r>
              <a:rPr lang="en-GB" sz="1600" i="1" dirty="0"/>
              <a:t>:  </a:t>
            </a:r>
            <a:r>
              <a:rPr lang="en-GB" sz="1600" i="1" dirty="0" err="1"/>
              <a:t>Zelená</a:t>
            </a:r>
            <a:r>
              <a:rPr lang="en-GB" sz="1600" i="1" dirty="0"/>
              <a:t> </a:t>
            </a:r>
            <a:r>
              <a:rPr lang="en-GB" sz="1600" i="1" dirty="0" err="1"/>
              <a:t>zpráva</a:t>
            </a:r>
            <a:r>
              <a:rPr lang="cs-CZ" sz="1600" i="1" dirty="0"/>
              <a:t> (</a:t>
            </a:r>
            <a:r>
              <a:rPr lang="en-GB" sz="1600" i="1" dirty="0" err="1"/>
              <a:t>MZe</a:t>
            </a:r>
            <a:r>
              <a:rPr lang="en-GB" sz="1600" i="1" dirty="0"/>
              <a:t> </a:t>
            </a:r>
            <a:r>
              <a:rPr lang="en-GB" sz="1600" i="1" dirty="0" smtClean="0"/>
              <a:t>201</a:t>
            </a:r>
            <a:r>
              <a:rPr lang="cs-CZ" sz="1600" i="1" dirty="0" smtClean="0"/>
              <a:t>8)</a:t>
            </a:r>
            <a:endParaRPr lang="cs-CZ" sz="1600" i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611560" y="105273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80C12"/>
                </a:solidFill>
              </a:rPr>
              <a:t>Průměrný hospodářský výsledek</a:t>
            </a:r>
            <a:r>
              <a:rPr lang="cs-CZ" b="1" dirty="0" smtClean="0"/>
              <a:t> vlastníků lesa v ČR</a:t>
            </a:r>
            <a:r>
              <a:rPr lang="cs-CZ" dirty="0" smtClean="0"/>
              <a:t> (pouze za lesnickou činnost bez příspěvků na hospodaření v lesích) podle forem vlastnictví v Kč/ha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cs-CZ" sz="3600" b="1" dirty="0" smtClean="0">
                <a:solidFill>
                  <a:schemeClr val="tx1"/>
                </a:solidFill>
              </a:rPr>
              <a:t>Rezortní statistické šetření za ČR-3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/>
          <a:lstStyle/>
          <a:p>
            <a:r>
              <a:rPr lang="cs-CZ" dirty="0" smtClean="0"/>
              <a:t>ÚHÚL začal v roce 2018 (za rok 2017 poprvé) vyhodnocovat </a:t>
            </a:r>
            <a:r>
              <a:rPr lang="cs-CZ" b="1" dirty="0" smtClean="0">
                <a:solidFill>
                  <a:srgbClr val="C00000"/>
                </a:solidFill>
              </a:rPr>
              <a:t>hospodářský výsledek u lesních majetků podle přírodních lesních oblastí (PLO) 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První diferencované údaje z vyhodnocení viz dále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52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Myslivost a pozemek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V hodnotě lesního pozemku v případě </a:t>
            </a:r>
            <a:r>
              <a:rPr lang="cs-CZ" u="sng" smtClean="0"/>
              <a:t>malých výměr </a:t>
            </a:r>
            <a:r>
              <a:rPr lang="cs-CZ" smtClean="0"/>
              <a:t>je </a:t>
            </a:r>
            <a:r>
              <a:rPr lang="cs-CZ" b="1" smtClean="0"/>
              <a:t>hodnota práva výkonu myslivosti</a:t>
            </a:r>
            <a:r>
              <a:rPr lang="cs-CZ" smtClean="0"/>
              <a:t> již obsažena</a:t>
            </a:r>
          </a:p>
          <a:p>
            <a:pPr>
              <a:buFontTx/>
              <a:buNone/>
            </a:pPr>
            <a:endParaRPr lang="cs-CZ" smtClean="0"/>
          </a:p>
          <a:p>
            <a:r>
              <a:rPr lang="cs-CZ" smtClean="0"/>
              <a:t>Tuto situaci nutno odlišit od pronájmu honitby </a:t>
            </a:r>
            <a:r>
              <a:rPr lang="cs-CZ" u="sng" smtClean="0"/>
              <a:t>velkého vlastníka lesa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2160239"/>
          </a:xfrm>
        </p:spPr>
        <p:txBody>
          <a:bodyPr/>
          <a:lstStyle/>
          <a:p>
            <a:r>
              <a:rPr lang="cs-CZ" b="1" dirty="0" smtClean="0"/>
              <a:t>3. NOVELA OCEŇOVACÍ VYHLÁŠKY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306687"/>
          </a:xfrm>
        </p:spPr>
        <p:txBody>
          <a:bodyPr/>
          <a:lstStyle/>
          <a:p>
            <a:r>
              <a:rPr lang="cs-CZ" sz="3200" b="1" dirty="0" smtClean="0"/>
              <a:t>Návrh na úpravu cenových srážek v lesnické části oceňovací vyhlášky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b="1" dirty="0" smtClean="0"/>
              <a:t>	s předpokládanou účinností novely od 1.1.2019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/>
              <a:t> 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55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56</a:t>
            </a:fld>
            <a:endParaRPr lang="cs-CZ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043608" y="2060848"/>
          <a:ext cx="6408712" cy="4064001"/>
        </p:xfrm>
        <a:graphic>
          <a:graphicData uri="http://schemas.openxmlformats.org/drawingml/2006/table">
            <a:tbl>
              <a:tblPr/>
              <a:tblGrid>
                <a:gridCol w="387647"/>
                <a:gridCol w="925817"/>
                <a:gridCol w="4159962"/>
                <a:gridCol w="935286"/>
              </a:tblGrid>
              <a:tr h="143853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54697" marR="54697" marT="27349" marB="27349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Calibri"/>
                          <a:cs typeface="Times New Roman"/>
                        </a:rPr>
                        <a:t>Omezené hospodaření na lesních pozemcích </a:t>
                      </a: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stanovené zvláštním právním předpisem nebo správním rozhodnutím</a:t>
                      </a:r>
                    </a:p>
                  </a:txBody>
                  <a:tcPr marL="54697" marR="54697" marT="27349" marB="273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93532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800">
                        <a:latin typeface="Calibri"/>
                      </a:endParaRPr>
                    </a:p>
                  </a:txBody>
                  <a:tcPr marL="54697" marR="54697" marT="27349" marB="27349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4.1</a:t>
                      </a:r>
                    </a:p>
                  </a:txBody>
                  <a:tcPr marL="54697" marR="54697" marT="27349" marB="273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ochranná pásma nadzemních elektrických vedení</a:t>
                      </a:r>
                      <a:endParaRPr lang="cs-CZ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697" marR="54697" marT="27349" marB="273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-90</a:t>
                      </a:r>
                      <a:endParaRPr lang="cs-CZ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697" marR="54697" marT="27349" marB="273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014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4.2</a:t>
                      </a:r>
                    </a:p>
                  </a:txBody>
                  <a:tcPr marL="54697" marR="54697" marT="27349" marB="273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- ochranná pásma ostatních energetických sítí a jiných vedení (např. telekomunikační vedení aj.)</a:t>
                      </a:r>
                    </a:p>
                  </a:txBody>
                  <a:tcPr marL="54697" marR="54697" marT="27349" marB="273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-50</a:t>
                      </a:r>
                    </a:p>
                  </a:txBody>
                  <a:tcPr marL="54697" marR="54697" marT="27349" marB="273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1043608" y="1196752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b="1" u="sng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A. Zpřesnění cenových srážek pro lesní pozemky</a:t>
            </a:r>
            <a:endParaRPr lang="cs-CZ" sz="8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cs-CZ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Stávající položka č. 4 v příloze č. 7 se upravuje takto:</a:t>
            </a:r>
            <a:endParaRPr lang="cs-CZ" sz="800" dirty="0" smtClean="0">
              <a:latin typeface="Arial" pitchFamily="34" charset="0"/>
              <a:cs typeface="Arial" pitchFamily="34" charset="0"/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2074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EFDD46-137C-4686-8DED-E7A2D4EAF934}" type="slidenum">
              <a:rPr lang="cs-CZ" smtClean="0"/>
              <a:pPr>
                <a:defRPr/>
              </a:pPr>
              <a:t>57</a:t>
            </a:fld>
            <a:endParaRPr lang="cs-CZ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259632" y="2204864"/>
          <a:ext cx="6096000" cy="2618608"/>
        </p:xfrm>
        <a:graphic>
          <a:graphicData uri="http://schemas.openxmlformats.org/drawingml/2006/table">
            <a:tbl>
              <a:tblPr/>
              <a:tblGrid>
                <a:gridCol w="264566"/>
                <a:gridCol w="462077"/>
                <a:gridCol w="2272589"/>
                <a:gridCol w="3096768"/>
              </a:tblGrid>
              <a:tr h="87210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Times New Roman"/>
                          <a:ea typeface="Calibri"/>
                          <a:cs typeface="Times New Roman"/>
                        </a:rPr>
                        <a:t>Číslo položky</a:t>
                      </a:r>
                      <a:endParaRPr lang="cs-CZ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Times New Roman"/>
                          <a:ea typeface="Calibri"/>
                          <a:cs typeface="Times New Roman"/>
                        </a:rPr>
                        <a:t>Kvalitativní znaky</a:t>
                      </a:r>
                      <a:endParaRPr lang="cs-CZ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Times New Roman"/>
                          <a:ea typeface="Calibri"/>
                          <a:cs typeface="Times New Roman"/>
                        </a:rPr>
                        <a:t>Maximální srážky (-) a přirážka (+)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Výskyt souší v porostu a odumřelé lesní porosty</a:t>
                      </a:r>
                      <a:endParaRPr lang="cs-CZ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100"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9.1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Výskyt jednotlivých souší v porostu mimo imisní les</a:t>
                      </a:r>
                      <a:endParaRPr lang="cs-CZ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-30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100"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9.2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Plošně odumřelé lesní porosty (např. kůrovcové souše, ohořelé kmeny stromů apod.) neplnící produkční funkci lesa </a:t>
                      </a:r>
                      <a:endParaRPr lang="cs-CZ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-75</a:t>
                      </a:r>
                      <a:r>
                        <a:rPr lang="cs-CZ" sz="800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467544" y="5445224"/>
            <a:ext cx="82809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Na zbytkovou hodnotu v podobě zužitkovatelného paliva se ponechává 25 % z vypočtené hodnoty. Je to rovněž v souladu  s ustanovením § 42 odst. 3.</a:t>
            </a:r>
            <a:endParaRPr lang="cs-CZ" sz="4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043608" y="1124744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b="1" u="sng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B. Zpřesnění cenových srážek pro odumřelé lesní porosty</a:t>
            </a:r>
            <a:endParaRPr lang="cs-CZ" sz="8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cs-CZ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Stávající položka č. 9 v příloze č. 33 se upravuje takto:</a:t>
            </a:r>
            <a:endParaRPr lang="cs-CZ" sz="800" dirty="0" smtClean="0">
              <a:latin typeface="Arial" pitchFamily="34" charset="0"/>
              <a:cs typeface="Arial" pitchFamily="34" charset="0"/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EFDD46-137C-4686-8DED-E7A2D4EAF934}" type="slidenum">
              <a:rPr lang="cs-CZ" smtClean="0"/>
              <a:pPr>
                <a:defRPr/>
              </a:pPr>
              <a:t>58</a:t>
            </a:fld>
            <a:endParaRPr lang="cs-CZ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39552" y="2492896"/>
          <a:ext cx="7848871" cy="1984248"/>
        </p:xfrm>
        <a:graphic>
          <a:graphicData uri="http://schemas.openxmlformats.org/drawingml/2006/table">
            <a:tbl>
              <a:tblPr/>
              <a:tblGrid>
                <a:gridCol w="935585"/>
                <a:gridCol w="2926059"/>
                <a:gridCol w="3987227"/>
              </a:tblGrid>
              <a:tr h="1436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Calibri"/>
                          <a:cs typeface="Times New Roman"/>
                        </a:rPr>
                        <a:t>Ostatní vlivy, např. škody způsobené střelbou, poddolování lesa, prosychání korun listnáčů, výskyt hniloby v dolní části koruny listnáčů </a:t>
                      </a:r>
                      <a:r>
                        <a:rPr lang="cs-CZ" sz="1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apod.</a:t>
                      </a:r>
                      <a:r>
                        <a:rPr lang="cs-CZ" sz="18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-50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611560" y="4653136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Dosavadní výčet  vlivů je konečný, a proto je nutno ho doplnit a formulovat  položku č. 11  jako otevřený výčet vlivů, tedy i dalších vlivů zde neuvedených.</a:t>
            </a:r>
            <a:endParaRPr lang="cs-CZ" sz="800" dirty="0" smtClean="0">
              <a:latin typeface="Arial" pitchFamily="34" charset="0"/>
              <a:cs typeface="Arial" pitchFamily="34" charset="0"/>
            </a:endParaRPr>
          </a:p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467544" y="1196752"/>
            <a:ext cx="82089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400" b="1" u="sng" dirty="0" smtClean="0"/>
              <a:t>C. Rozšíření důvodů pro použití cenových srážek u ostatních vlivů</a:t>
            </a:r>
            <a:endParaRPr lang="cs-CZ" sz="2400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cs-CZ" sz="2400" b="1" u="sng" dirty="0" smtClean="0"/>
              <a:t>D. Doplnění cenových srážek do zjednodušeného ocenění lesního porostu (§ 45)</a:t>
            </a:r>
            <a:endParaRPr lang="cs-CZ" sz="2400" dirty="0" smtClean="0"/>
          </a:p>
          <a:p>
            <a:pPr>
              <a:buNone/>
            </a:pPr>
            <a:r>
              <a:rPr lang="cs-CZ" sz="2400" dirty="0" smtClean="0"/>
              <a:t> </a:t>
            </a:r>
          </a:p>
          <a:p>
            <a:pPr>
              <a:buNone/>
            </a:pPr>
            <a:r>
              <a:rPr lang="cs-CZ" sz="2400" dirty="0" smtClean="0"/>
              <a:t>Za  § 45 odst. 4 se vkládá nový odstavec tohoto znění:</a:t>
            </a:r>
          </a:p>
          <a:p>
            <a:pPr>
              <a:buNone/>
            </a:pPr>
            <a:r>
              <a:rPr lang="cs-CZ" sz="2400" dirty="0" smtClean="0"/>
              <a:t> </a:t>
            </a:r>
          </a:p>
          <a:p>
            <a:pPr>
              <a:buNone/>
            </a:pPr>
            <a:r>
              <a:rPr lang="cs-CZ" sz="2400" dirty="0" smtClean="0"/>
              <a:t>„(5) Cena lesního porostu zjištěná podle odstavce 3 a 4 se podle tabulky č. 2 přílohy č. 33 upraví přirážkami a srážkami se zdůvodněním.“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59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6BC80-F440-400E-B659-9C23D7299C27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  <p:pic>
        <p:nvPicPr>
          <p:cNvPr id="365570" name="Picture 2" descr="C:\DATA\_FLASHka\2018_UKOL\Akce 2018\Sebera-podzim 2018\Tabulka ocenění lesa 1921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52798" y="-692557"/>
            <a:ext cx="5829622" cy="8024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/>
          <a:lstStyle/>
          <a:p>
            <a:r>
              <a:rPr lang="cs-CZ" sz="4000" b="1" dirty="0" smtClean="0"/>
              <a:t>Připravovaná aktualizace OV 2019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Nové hodnoty do lesnických příloh OV</a:t>
            </a:r>
          </a:p>
          <a:p>
            <a:r>
              <a:rPr lang="cs-CZ" dirty="0" smtClean="0"/>
              <a:t>Návrh na definici </a:t>
            </a:r>
            <a:r>
              <a:rPr lang="cs-CZ" u="sng" dirty="0" smtClean="0"/>
              <a:t>tržní hodnoty lesa</a:t>
            </a:r>
            <a:r>
              <a:rPr lang="cs-CZ" dirty="0" smtClean="0"/>
              <a:t> podle rakouských oceňovacích zásad ?</a:t>
            </a:r>
          </a:p>
          <a:p>
            <a:endParaRPr lang="cs-CZ" u="sng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60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2160239"/>
          </a:xfrm>
        </p:spPr>
        <p:txBody>
          <a:bodyPr/>
          <a:lstStyle/>
          <a:p>
            <a:r>
              <a:rPr lang="cs-CZ" b="1" dirty="0" smtClean="0"/>
              <a:t>4. NOVELA ŠKODNÍ VYHLÁŠKY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endParaRPr lang="cs-CZ" sz="3200" b="1" dirty="0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764704"/>
            <a:ext cx="8642350" cy="5976664"/>
          </a:xfrm>
        </p:spPr>
        <p:txBody>
          <a:bodyPr/>
          <a:lstStyle/>
          <a:p>
            <a:endParaRPr lang="cs-CZ" sz="2800" u="sng" dirty="0" smtClean="0"/>
          </a:p>
          <a:p>
            <a:pPr algn="ctr">
              <a:buNone/>
            </a:pPr>
            <a:r>
              <a:rPr lang="cs-CZ" sz="2800" b="1" u="sng" dirty="0" smtClean="0"/>
              <a:t>Upravená</a:t>
            </a:r>
            <a:r>
              <a:rPr lang="cs-CZ" sz="2800" u="sng" dirty="0" smtClean="0"/>
              <a:t> </a:t>
            </a:r>
            <a:r>
              <a:rPr lang="cs-CZ" sz="2800" u="sng" dirty="0"/>
              <a:t>potenciální roční </a:t>
            </a:r>
            <a:r>
              <a:rPr lang="cs-CZ" sz="2800" b="1" u="sng" dirty="0"/>
              <a:t>renta z lesa</a:t>
            </a:r>
            <a:r>
              <a:rPr lang="cs-CZ" sz="2800" b="1" dirty="0"/>
              <a:t> </a:t>
            </a:r>
            <a:endParaRPr lang="cs-CZ" sz="2800" b="1" dirty="0" smtClean="0"/>
          </a:p>
          <a:p>
            <a:pPr algn="ctr">
              <a:buNone/>
            </a:pPr>
            <a:r>
              <a:rPr lang="cs-CZ" sz="2800" dirty="0" smtClean="0">
                <a:solidFill>
                  <a:srgbClr val="FF0000"/>
                </a:solidFill>
              </a:rPr>
              <a:t>(s vlivem politika)</a:t>
            </a:r>
          </a:p>
          <a:p>
            <a:pPr algn="ctr">
              <a:buNone/>
            </a:pPr>
            <a:r>
              <a:rPr lang="cs-CZ" sz="2800" dirty="0" smtClean="0">
                <a:sym typeface="Symbol" pitchFamily="18" charset="2"/>
              </a:rPr>
              <a:t></a:t>
            </a:r>
            <a:r>
              <a:rPr lang="cs-CZ" sz="2800" dirty="0" smtClean="0"/>
              <a:t> 	</a:t>
            </a:r>
          </a:p>
          <a:p>
            <a:pPr algn="ctr">
              <a:buNone/>
            </a:pPr>
            <a:r>
              <a:rPr lang="cs-CZ" sz="2800" dirty="0" smtClean="0"/>
              <a:t>	</a:t>
            </a:r>
            <a:r>
              <a:rPr lang="cs-CZ" sz="3600" b="1" dirty="0" smtClean="0"/>
              <a:t>potenciální </a:t>
            </a:r>
            <a:r>
              <a:rPr lang="cs-CZ" sz="3600" b="1" u="sng" dirty="0" smtClean="0"/>
              <a:t>roční </a:t>
            </a:r>
            <a:r>
              <a:rPr lang="cs-CZ" sz="3600" b="1" u="sng" dirty="0"/>
              <a:t>renta z lesa </a:t>
            </a:r>
            <a:endParaRPr lang="cs-CZ" sz="3600" b="1" u="sng" dirty="0" smtClean="0"/>
          </a:p>
          <a:p>
            <a:pPr algn="ctr">
              <a:buNone/>
            </a:pPr>
            <a:r>
              <a:rPr lang="cs-CZ" sz="2800" dirty="0" smtClean="0"/>
              <a:t>	</a:t>
            </a:r>
            <a:r>
              <a:rPr lang="cs-CZ" sz="2800" dirty="0" smtClean="0">
                <a:solidFill>
                  <a:srgbClr val="FF0000"/>
                </a:solidFill>
              </a:rPr>
              <a:t>(</a:t>
            </a:r>
            <a:r>
              <a:rPr lang="cs-CZ" sz="2800" dirty="0">
                <a:solidFill>
                  <a:srgbClr val="FF0000"/>
                </a:solidFill>
              </a:rPr>
              <a:t>bez vlivu politika</a:t>
            </a:r>
            <a:r>
              <a:rPr lang="cs-CZ" sz="2800" dirty="0" smtClean="0">
                <a:solidFill>
                  <a:srgbClr val="FF0000"/>
                </a:solidFill>
              </a:rPr>
              <a:t>)</a:t>
            </a:r>
          </a:p>
          <a:p>
            <a:pPr algn="ctr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= </a:t>
            </a:r>
            <a:r>
              <a:rPr lang="cs-CZ" b="1" u="sng" dirty="0" smtClean="0">
                <a:solidFill>
                  <a:srgbClr val="C00000"/>
                </a:solidFill>
              </a:rPr>
              <a:t>UŽITEK Z LESA </a:t>
            </a:r>
          </a:p>
          <a:p>
            <a:pPr algn="ctr"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I PRO OCEŇOVACÍ VYHLÁŠKU</a:t>
            </a:r>
          </a:p>
          <a:p>
            <a:pPr>
              <a:buFontTx/>
              <a:buNone/>
            </a:pPr>
            <a:r>
              <a:rPr lang="cs-CZ" sz="2800" dirty="0"/>
              <a:t>	</a:t>
            </a:r>
          </a:p>
          <a:p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62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63</a:t>
            </a:fld>
            <a:endParaRPr lang="cs-CZ"/>
          </a:p>
        </p:txBody>
      </p:sp>
      <p:pic>
        <p:nvPicPr>
          <p:cNvPr id="1026" name="Picture 2" descr="E:\2015_UKOL\Seminář-Sebera\Vyháška 55-příloha4-renta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8640"/>
            <a:ext cx="7128792" cy="6480720"/>
          </a:xfrm>
          <a:prstGeom prst="rect">
            <a:avLst/>
          </a:prstGeom>
          <a:noFill/>
        </p:spPr>
      </p:pic>
      <p:cxnSp>
        <p:nvCxnSpPr>
          <p:cNvPr id="12" name="Přímá spojovací čára 11"/>
          <p:cNvCxnSpPr/>
          <p:nvPr/>
        </p:nvCxnSpPr>
        <p:spPr>
          <a:xfrm>
            <a:off x="3923928" y="1628800"/>
            <a:ext cx="7920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altLang="cs-CZ" smtClean="0"/>
              <a:t>strana </a:t>
            </a:r>
            <a:fld id="{FFFAE87C-4715-4CE2-8334-99BB3DB50F74}" type="slidenum">
              <a:rPr lang="cs-CZ" altLang="cs-CZ" smtClean="0"/>
              <a:pPr/>
              <a:t>64</a:t>
            </a:fld>
            <a:endParaRPr lang="cs-CZ" altLang="cs-CZ" smtClean="0"/>
          </a:p>
        </p:txBody>
      </p:sp>
      <p:pic>
        <p:nvPicPr>
          <p:cNvPr id="28675" name="Obrázek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5580112" y="4437112"/>
            <a:ext cx="720080" cy="216024"/>
          </a:xfrm>
          <a:prstGeom prst="rect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18058"/>
          </a:xfrm>
        </p:spPr>
        <p:txBody>
          <a:bodyPr/>
          <a:lstStyle/>
          <a:p>
            <a:r>
              <a:rPr lang="cs-CZ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Potenciální roční renta z lesa </a:t>
            </a:r>
            <a:r>
              <a:rPr lang="cs-CZ" sz="2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r </a:t>
            </a:r>
            <a:r>
              <a:rPr lang="cs-CZ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 </a:t>
            </a:r>
            <a:r>
              <a:rPr lang="cs-CZ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Kč/m</a:t>
            </a:r>
            <a:r>
              <a:rPr lang="cs-CZ" sz="2400" b="1" baseline="30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</a:t>
            </a:r>
            <a:r>
              <a:rPr lang="cs-CZ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(</a:t>
            </a:r>
            <a:r>
              <a:rPr lang="cs-CZ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nové sazby</a:t>
            </a:r>
            <a:r>
              <a:rPr lang="cs-CZ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</a:t>
            </a:r>
            <a:endParaRPr lang="cs-CZ" sz="2400" dirty="0"/>
          </a:p>
        </p:txBody>
      </p:sp>
      <p:graphicFrame>
        <p:nvGraphicFramePr>
          <p:cNvPr id="4" name="Zástupný symbol pro tabulku 3"/>
          <p:cNvGraphicFramePr>
            <a:graphicFrameLocks noGrp="1"/>
          </p:cNvGraphicFramePr>
          <p:nvPr>
            <p:ph type="tbl" idx="1"/>
          </p:nvPr>
        </p:nvGraphicFramePr>
        <p:xfrm>
          <a:off x="395531" y="692688"/>
          <a:ext cx="8424940" cy="5904663"/>
        </p:xfrm>
        <a:graphic>
          <a:graphicData uri="http://schemas.openxmlformats.org/drawingml/2006/table">
            <a:tbl>
              <a:tblPr/>
              <a:tblGrid>
                <a:gridCol w="842494"/>
                <a:gridCol w="842494"/>
                <a:gridCol w="842494"/>
                <a:gridCol w="842494"/>
                <a:gridCol w="842494"/>
                <a:gridCol w="842494"/>
                <a:gridCol w="842494"/>
                <a:gridCol w="842494"/>
                <a:gridCol w="842494"/>
                <a:gridCol w="842494"/>
              </a:tblGrid>
              <a:tr h="155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 dirty="0">
                          <a:latin typeface="Arial"/>
                          <a:ea typeface="MS Mincho"/>
                        </a:rPr>
                        <a:t>Kód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Arial"/>
                          <a:ea typeface="MS Mincho"/>
                        </a:rPr>
                        <a:t>Renta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Arial"/>
                          <a:ea typeface="MS Mincho"/>
                        </a:rPr>
                        <a:t>Kód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Arial"/>
                          <a:ea typeface="MS Mincho"/>
                        </a:rPr>
                        <a:t>Renta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Arial"/>
                          <a:ea typeface="MS Mincho"/>
                        </a:rPr>
                        <a:t>Kód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Arial"/>
                          <a:ea typeface="MS Mincho"/>
                        </a:rPr>
                        <a:t>Renta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Arial"/>
                          <a:ea typeface="MS Mincho"/>
                        </a:rPr>
                        <a:t>Kód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Arial"/>
                          <a:ea typeface="MS Mincho"/>
                        </a:rPr>
                        <a:t>Renta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Arial"/>
                          <a:ea typeface="MS Mincho"/>
                        </a:rPr>
                        <a:t>Kód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Arial"/>
                          <a:ea typeface="MS Mincho"/>
                        </a:rPr>
                        <a:t>Renta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5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 dirty="0">
                          <a:latin typeface="Arial"/>
                          <a:ea typeface="MS Mincho"/>
                        </a:rPr>
                        <a:t>SLT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 dirty="0">
                          <a:latin typeface="Arial"/>
                          <a:ea typeface="MS Mincho"/>
                        </a:rPr>
                        <a:t>Kč/m</a:t>
                      </a:r>
                      <a:r>
                        <a:rPr lang="cs-CZ" sz="900" b="1" baseline="30000" dirty="0">
                          <a:latin typeface="Arial"/>
                          <a:ea typeface="MS Mincho"/>
                        </a:rPr>
                        <a:t>2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Arial"/>
                          <a:ea typeface="MS Mincho"/>
                        </a:rPr>
                        <a:t>SLT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Arial"/>
                          <a:ea typeface="MS Mincho"/>
                        </a:rPr>
                        <a:t>Kč/m</a:t>
                      </a:r>
                      <a:r>
                        <a:rPr lang="cs-CZ" sz="900" b="1" baseline="30000">
                          <a:latin typeface="Arial"/>
                          <a:ea typeface="MS Mincho"/>
                        </a:rPr>
                        <a:t>2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Arial"/>
                          <a:ea typeface="MS Mincho"/>
                        </a:rPr>
                        <a:t>SLT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Arial"/>
                          <a:ea typeface="MS Mincho"/>
                        </a:rPr>
                        <a:t>Kč/m</a:t>
                      </a:r>
                      <a:r>
                        <a:rPr lang="cs-CZ" sz="900" b="1" baseline="30000">
                          <a:latin typeface="Arial"/>
                          <a:ea typeface="MS Mincho"/>
                        </a:rPr>
                        <a:t>2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Arial"/>
                          <a:ea typeface="MS Mincho"/>
                        </a:rPr>
                        <a:t>SLT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Arial"/>
                          <a:ea typeface="MS Mincho"/>
                        </a:rPr>
                        <a:t>Kč/m</a:t>
                      </a:r>
                      <a:r>
                        <a:rPr lang="cs-CZ" sz="900" b="1" baseline="30000">
                          <a:latin typeface="Arial"/>
                          <a:ea typeface="MS Mincho"/>
                        </a:rPr>
                        <a:t>2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Arial"/>
                          <a:ea typeface="MS Mincho"/>
                        </a:rPr>
                        <a:t>SLT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Arial"/>
                          <a:ea typeface="MS Mincho"/>
                        </a:rPr>
                        <a:t>Kč/m</a:t>
                      </a:r>
                      <a:r>
                        <a:rPr lang="cs-CZ" sz="900" b="1" baseline="30000">
                          <a:latin typeface="Arial"/>
                          <a:ea typeface="MS Mincho"/>
                        </a:rPr>
                        <a:t>2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7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9Z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0,0230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6V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0,5845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5G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0,4613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3Q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0,0585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1Z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0,0230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9R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0,0230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6T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0,1337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5F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0,5796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3P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0,1200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1X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0,0230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9K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0,0230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6S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0,4501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5D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0,6917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3O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0,4532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1V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0,3668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8Z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0,0501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6R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0,4500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5C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0,3220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3N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0,2447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1U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0,4242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8Y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0,0501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6Q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0,1572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5B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0,5823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3M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0,0230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1T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0,0230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8V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0,1630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6P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0,3064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5A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0,4084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3L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0,1408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1S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0,1197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8T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0,0501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6O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0,5444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4Z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0,0230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3K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0,1031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1Q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0,0240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8S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0,1630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6N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0,2611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4Y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0,1369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3J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0,3012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1P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0,1219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8R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0,0501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6M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0,0831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4X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0,0707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3I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0,2544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1O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0,2862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8Q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0,1071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6L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0,0230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4W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0,4748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3H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0,4781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1N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0,0651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8P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0,0571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6K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0,2717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4V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0,6669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3G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0,3523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1M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0,0633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8N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0,1630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6I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0,3326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4S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0,4554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3F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0,4787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1L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0,3953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8M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0,1071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6H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0,5728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4R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0,4500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3D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0,4873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1K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0,0230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8K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0,1630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6G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0,4613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4Q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0,0492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3C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0,1440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1J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0,1798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8G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0,2511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6F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0,4961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4P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0,2484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3B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0,4683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1I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0,0920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8F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0,1630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6D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0,5792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4O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0,4215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3A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0,3419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1H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0,2095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8A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0,1642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6B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0,5728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4N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0,2365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2Z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0,0230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1G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0,0230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7Z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0,0612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6A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0,4435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4M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0,0653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2X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0,0230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1D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0,3842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7Y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0,0928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5Z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0,0230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4K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0,3169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2W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0,3435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1C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0,0344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7V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0,5205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5Y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0,1657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4I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0,3351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2V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0,3599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1B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0,2784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7T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0,1517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5W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0,4635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4H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0,5908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2T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0,0230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1A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0,1266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7S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0,2390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5V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0,6516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4G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0,4615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2S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0,1652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0Z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0,0230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7R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0,1630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5U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0,5803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4F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0,4684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2Q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0,0311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0Y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0,0230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7Q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0,1404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5T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0,0911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4D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0,5908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2P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0,1200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0X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0,0230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7P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0,2929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5S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0,4704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4C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0,2395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2O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0,3234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0T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0,0230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7O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0,4205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5R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0,0904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4B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0,5908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2N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0,0920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0R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0,0230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7N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0,1619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5Q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0,1575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4A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0,4803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2M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0,0230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0Q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0,0230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7M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0,1012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5P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0,3046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3Z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0,0274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2L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0,4071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0P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0,0571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7K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0,1619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5O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0,5269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3Y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0,1002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2K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0,0985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0O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0,2016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7G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0,3353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5N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0,2666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3X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0,1087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2I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0,1297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0N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0,0531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7F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0,3132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5M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0,0653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3W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0,5538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2H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0,3668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0M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0,0230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7D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0,4193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5L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0,1408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3V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0,6669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2G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0,3523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0K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0,0230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7B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0,3140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5K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0,3296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3U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0,5931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2D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0,3842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0G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0,3495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7A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0,4079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5J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0,3504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3T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0,0230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2C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0,0717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0C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0,0230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6Z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0,0651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5I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0,3289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3S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0,4176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2B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0,1852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 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 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6Y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0,1920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5H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0,5668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3R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0,2231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2A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0,1721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latin typeface="Arial"/>
                          <a:ea typeface="Times New Roman"/>
                        </a:rPr>
                        <a:t> </a:t>
                      </a:r>
                      <a:endParaRPr lang="cs-CZ" sz="90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latin typeface="Arial"/>
                          <a:ea typeface="Times New Roman"/>
                        </a:rPr>
                        <a:t> </a:t>
                      </a:r>
                      <a:endParaRPr lang="cs-CZ" sz="900" dirty="0">
                        <a:latin typeface="Times New Roman"/>
                        <a:ea typeface="Times New Roman"/>
                      </a:endParaRPr>
                    </a:p>
                  </a:txBody>
                  <a:tcPr marL="30834" marR="30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617E-8726-43E0-A05C-FD02BDC4AEDD}" type="slidenum">
              <a:rPr lang="cs-CZ" smtClean="0"/>
              <a:pPr/>
              <a:t>65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467544" y="6611779"/>
            <a:ext cx="3096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solidFill>
                  <a:srgbClr val="FF0000"/>
                </a:solidFill>
              </a:rPr>
              <a:t>Průměrná renta z lesa za ČR (2014): </a:t>
            </a:r>
            <a:r>
              <a:rPr lang="cs-CZ" sz="1000" b="1" dirty="0" smtClean="0">
                <a:solidFill>
                  <a:srgbClr val="FF0000"/>
                </a:solidFill>
              </a:rPr>
              <a:t>2 859 Kč/ha</a:t>
            </a:r>
            <a:endParaRPr lang="cs-CZ" sz="1000" b="1" dirty="0">
              <a:solidFill>
                <a:srgbClr val="FF0000"/>
              </a:solidFill>
            </a:endParaRPr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3779912" y="1484784"/>
            <a:ext cx="16561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922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cs-CZ" altLang="cs-CZ"/>
              <a:t>strana </a:t>
            </a:r>
            <a:fld id="{DF8F3314-2BE7-4FA4-8C9E-0FF45CA24761}" type="slidenum">
              <a:rPr lang="cs-CZ" altLang="cs-CZ"/>
              <a:pPr/>
              <a:t>66</a:t>
            </a:fld>
            <a:endParaRPr lang="cs-CZ" altLang="cs-CZ"/>
          </a:p>
        </p:txBody>
      </p:sp>
      <p:pic>
        <p:nvPicPr>
          <p:cNvPr id="9221" name="Obrázek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" y="3175"/>
            <a:ext cx="91948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cs-CZ" altLang="cs-CZ"/>
              <a:t>strana </a:t>
            </a:r>
            <a:fld id="{B933961D-D844-46BE-A55E-A34B879B6F12}" type="slidenum">
              <a:rPr lang="cs-CZ" altLang="cs-CZ"/>
              <a:pPr/>
              <a:t>67</a:t>
            </a:fld>
            <a:endParaRPr lang="cs-CZ" altLang="cs-CZ"/>
          </a:p>
        </p:txBody>
      </p:sp>
      <p:pic>
        <p:nvPicPr>
          <p:cNvPr id="12293" name="Obrázek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" y="3175"/>
            <a:ext cx="91948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2160239"/>
          </a:xfrm>
        </p:spPr>
        <p:txBody>
          <a:bodyPr/>
          <a:lstStyle/>
          <a:p>
            <a:r>
              <a:rPr lang="cs-CZ" b="1" dirty="0" smtClean="0"/>
              <a:t>5. RŮZNÉ</a:t>
            </a:r>
            <a:br>
              <a:rPr lang="cs-CZ" b="1" dirty="0" smtClean="0"/>
            </a:b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F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2204864"/>
            <a:ext cx="7772400" cy="183006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3200" b="1" dirty="0" smtClean="0"/>
              <a:t>5c) MEZINÁRODNÍ OCEŇOVACÍ STANDARDY 2017</a:t>
            </a:r>
            <a:br>
              <a:rPr lang="cs-CZ" altLang="cs-CZ" sz="3200" b="1" dirty="0" smtClean="0"/>
            </a:br>
            <a:r>
              <a:rPr lang="cs-CZ" altLang="cs-CZ" sz="3200" b="1" dirty="0" smtClean="0"/>
              <a:t> </a:t>
            </a:r>
            <a:br>
              <a:rPr lang="cs-CZ" altLang="cs-CZ" sz="3200" b="1" dirty="0" smtClean="0"/>
            </a:br>
            <a:endParaRPr lang="cs-CZ" altLang="cs-CZ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6BC80-F440-400E-B659-9C23D7299C27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  <p:pic>
        <p:nvPicPr>
          <p:cNvPr id="366594" name="Picture 2" descr="C:\DATA\_FLASHka\2018_UKOL\Akce 2018\Sebera-podzim 2018\Příklad výpočtu lesa 1921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32656"/>
            <a:ext cx="4450135" cy="6125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792386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3200" b="1" dirty="0" smtClean="0"/>
              <a:t>Mezinárodní oceňovací standardy 2017-1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5"/>
            <a:ext cx="8291513" cy="5472906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b="1" u="sng" dirty="0" smtClean="0"/>
              <a:t>Obecné standardy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b="1" dirty="0" smtClean="0">
                <a:solidFill>
                  <a:srgbClr val="C00000"/>
                </a:solidFill>
              </a:rPr>
              <a:t>IVS 101  Rozsah prací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cs-CZ" altLang="cs-CZ" sz="2400" b="1" dirty="0" smtClean="0">
                <a:solidFill>
                  <a:srgbClr val="C00000"/>
                </a:solidFill>
              </a:rPr>
              <a:t>IVS 102  Šetření a soulad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cs-CZ" altLang="cs-CZ" sz="2400" b="1" dirty="0" smtClean="0">
                <a:solidFill>
                  <a:srgbClr val="C00000"/>
                </a:solidFill>
              </a:rPr>
              <a:t>IVS 103  Příprava zpráv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cs-CZ" altLang="cs-CZ" sz="2400" b="1" dirty="0" smtClean="0">
                <a:solidFill>
                  <a:srgbClr val="C00000"/>
                </a:solidFill>
              </a:rPr>
              <a:t>IVS 104  </a:t>
            </a:r>
            <a:r>
              <a:rPr lang="cs-CZ" altLang="cs-CZ" sz="2400" b="1" u="sng" dirty="0" smtClean="0">
                <a:solidFill>
                  <a:srgbClr val="C00000"/>
                </a:solidFill>
              </a:rPr>
              <a:t>Standardy a hodnoty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cs-CZ" altLang="cs-CZ" sz="2400" b="1" dirty="0" smtClean="0">
                <a:solidFill>
                  <a:srgbClr val="C00000"/>
                </a:solidFill>
              </a:rPr>
              <a:t>IVS 105  </a:t>
            </a:r>
            <a:r>
              <a:rPr lang="cs-CZ" altLang="cs-CZ" sz="2400" b="1" u="sng" dirty="0" smtClean="0">
                <a:solidFill>
                  <a:srgbClr val="C00000"/>
                </a:solidFill>
              </a:rPr>
              <a:t>Oceňovací přístupy a metody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b="1" u="sng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b="1" u="sng" dirty="0" smtClean="0"/>
              <a:t>Standardy pro jednotlivá aktiva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cs-CZ" altLang="cs-CZ" sz="2400" b="1" dirty="0" smtClean="0"/>
              <a:t>IVS 200  Podniky a obchodní podíly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cs-CZ" altLang="cs-CZ" sz="2400" b="1" dirty="0" smtClean="0"/>
              <a:t>IVS 210  Nehmotná aktiva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cs-CZ" altLang="cs-CZ" sz="2400" b="1" dirty="0" smtClean="0"/>
              <a:t>IVS 300  Budovy a zařízení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cs-CZ" altLang="cs-CZ" sz="2400" b="1" dirty="0" smtClean="0">
                <a:solidFill>
                  <a:srgbClr val="C00000"/>
                </a:solidFill>
              </a:rPr>
              <a:t>IVS 400  Práva k nemovitým věcem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cs-CZ" altLang="cs-CZ" sz="2400" b="1" dirty="0" smtClean="0"/>
              <a:t>IVS 410  Developerské projekty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cs-CZ" altLang="cs-CZ" sz="2400" b="1" dirty="0" smtClean="0"/>
              <a:t>IVS 500  Finanční nástroje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b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9223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3200" b="1" dirty="0" smtClean="0"/>
              <a:t>Mezinárodní oceňovací standardy 2017-2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291513" cy="5184874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altLang="cs-CZ" b="1" dirty="0" smtClean="0"/>
              <a:t>IVS 104 </a:t>
            </a:r>
            <a:r>
              <a:rPr lang="cs-CZ" altLang="cs-CZ" b="1" u="sng" dirty="0" smtClean="0"/>
              <a:t>Standardy a hodnoty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b="1" dirty="0" smtClean="0"/>
              <a:t>Standard hodnoty definovaný IVS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cs-CZ" altLang="cs-CZ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b="1" u="sng" dirty="0" smtClean="0">
                <a:solidFill>
                  <a:srgbClr val="C00000"/>
                </a:solidFill>
              </a:rPr>
              <a:t>Tržní hodnota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b="1" dirty="0" smtClean="0">
                <a:solidFill>
                  <a:srgbClr val="C00000"/>
                </a:solidFill>
              </a:rPr>
              <a:t>Tržní nájemné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b="1" dirty="0" smtClean="0">
                <a:solidFill>
                  <a:srgbClr val="C00000"/>
                </a:solidFill>
              </a:rPr>
              <a:t>Spravedlivá hodnota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b="1" dirty="0" smtClean="0">
                <a:solidFill>
                  <a:srgbClr val="C00000"/>
                </a:solidFill>
              </a:rPr>
              <a:t>Investiční hodnota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b="1" dirty="0" smtClean="0">
                <a:solidFill>
                  <a:srgbClr val="C00000"/>
                </a:solidFill>
              </a:rPr>
              <a:t>Synergická hodnota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b="1" dirty="0" smtClean="0">
                <a:solidFill>
                  <a:srgbClr val="C00000"/>
                </a:solidFill>
              </a:rPr>
              <a:t>Likvidační hodnota</a:t>
            </a:r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922338"/>
          </a:xfrm>
        </p:spPr>
        <p:txBody>
          <a:bodyPr/>
          <a:lstStyle/>
          <a:p>
            <a:pPr eaLnBrk="1" hangingPunct="1"/>
            <a:r>
              <a:rPr lang="cs-CZ" altLang="cs-CZ" sz="3200" b="1" dirty="0" smtClean="0"/>
              <a:t>Mezinárodní oceňovací standardy 2017-3</a:t>
            </a:r>
            <a:endParaRPr lang="cs-CZ" altLang="cs-CZ" sz="3200" dirty="0" smtClean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91513" cy="532923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cs-CZ" altLang="cs-CZ" sz="2000" b="1" u="sng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altLang="cs-CZ" sz="3600" b="1" dirty="0" smtClean="0"/>
              <a:t>TRŽNÍ HODNOTA</a:t>
            </a:r>
            <a:endParaRPr lang="cs-CZ" altLang="cs-CZ" sz="3600" b="1" u="sng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cs-CZ" altLang="cs-CZ" sz="2000" b="1" u="sng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altLang="cs-CZ" sz="2000" b="1" u="sng" dirty="0" smtClean="0"/>
              <a:t>Mezinárodní oceňovací standardy 2017</a:t>
            </a:r>
            <a:endParaRPr lang="cs-CZ" altLang="cs-CZ" sz="2000" b="1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altLang="cs-CZ" sz="2000" b="1" dirty="0" smtClean="0"/>
              <a:t>IVS 104 Standardy a hodnoty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cs-CZ" altLang="cs-CZ" sz="20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b="1" u="sng" dirty="0" smtClean="0">
                <a:solidFill>
                  <a:srgbClr val="C00000"/>
                </a:solidFill>
              </a:rPr>
              <a:t>Tržní hodnota</a:t>
            </a:r>
            <a:r>
              <a:rPr lang="cs-CZ" altLang="cs-CZ" sz="2000" u="sng" dirty="0" smtClean="0">
                <a:solidFill>
                  <a:srgbClr val="C00000"/>
                </a:solidFill>
              </a:rPr>
              <a:t> </a:t>
            </a:r>
            <a:r>
              <a:rPr lang="cs-CZ" altLang="cs-CZ" sz="2000" dirty="0" smtClean="0"/>
              <a:t>je definována pro účel těchto standardů následovně:</a:t>
            </a:r>
            <a:endParaRPr lang="cs-CZ" altLang="cs-CZ" sz="20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 smtClean="0">
                <a:solidFill>
                  <a:srgbClr val="C00000"/>
                </a:solidFill>
              </a:rPr>
              <a:t>je odhadovaná částka,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 smtClean="0">
                <a:solidFill>
                  <a:srgbClr val="C00000"/>
                </a:solidFill>
              </a:rPr>
              <a:t>za kterou by měly být </a:t>
            </a:r>
            <a:r>
              <a:rPr lang="cs-CZ" altLang="cs-CZ" sz="2000" u="sng" dirty="0" smtClean="0">
                <a:solidFill>
                  <a:srgbClr val="C00000"/>
                </a:solidFill>
              </a:rPr>
              <a:t>aktivum nebo závazek</a:t>
            </a:r>
            <a:r>
              <a:rPr lang="cs-CZ" altLang="cs-CZ" sz="2000" dirty="0" smtClean="0">
                <a:solidFill>
                  <a:srgbClr val="C00000"/>
                </a:solidFill>
              </a:rPr>
              <a:t> směněny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 smtClean="0">
                <a:solidFill>
                  <a:srgbClr val="C00000"/>
                </a:solidFill>
              </a:rPr>
              <a:t>k datu ocenění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 smtClean="0">
                <a:solidFill>
                  <a:srgbClr val="C00000"/>
                </a:solidFill>
              </a:rPr>
              <a:t>mezi ochotným kupujícím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 smtClean="0">
                <a:solidFill>
                  <a:srgbClr val="C00000"/>
                </a:solidFill>
              </a:rPr>
              <a:t>a ochotným prodávajícím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 smtClean="0">
                <a:solidFill>
                  <a:srgbClr val="C00000"/>
                </a:solidFill>
              </a:rPr>
              <a:t>v transakci uskutečněné  v souladu s principem tržního odstupu,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 smtClean="0">
                <a:solidFill>
                  <a:srgbClr val="C00000"/>
                </a:solidFill>
              </a:rPr>
              <a:t>po náležitém marketingu,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 smtClean="0">
                <a:solidFill>
                  <a:srgbClr val="C00000"/>
                </a:solidFill>
              </a:rPr>
              <a:t>kdy každá ze stran jednala </a:t>
            </a:r>
            <a:r>
              <a:rPr lang="cs-CZ" altLang="cs-CZ" sz="2000" dirty="0" err="1" smtClean="0">
                <a:solidFill>
                  <a:srgbClr val="C00000"/>
                </a:solidFill>
              </a:rPr>
              <a:t>informovaně</a:t>
            </a:r>
            <a:r>
              <a:rPr lang="cs-CZ" altLang="cs-CZ" sz="2000" dirty="0" smtClean="0">
                <a:solidFill>
                  <a:srgbClr val="C00000"/>
                </a:solidFill>
              </a:rPr>
              <a:t>, uvážlivě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 smtClean="0">
                <a:solidFill>
                  <a:srgbClr val="C00000"/>
                </a:solidFill>
              </a:rPr>
              <a:t>a nikoli v tísni.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9223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3200" b="1" dirty="0" smtClean="0"/>
              <a:t>Mezinárodní oceňovací standardy 2017-4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91513" cy="532923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altLang="cs-CZ" b="1" dirty="0" smtClean="0"/>
              <a:t>IVS 104 Standardy a hodnoty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b="1" dirty="0" smtClean="0"/>
              <a:t>Jiný standard hodnoty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b="1" dirty="0" smtClean="0">
                <a:solidFill>
                  <a:srgbClr val="C00000"/>
                </a:solidFill>
              </a:rPr>
              <a:t>	Reálná hodnota </a:t>
            </a:r>
            <a:r>
              <a:rPr lang="cs-CZ" altLang="cs-CZ" sz="1800" dirty="0" smtClean="0"/>
              <a:t>(mez. standardy účetního výkaznictví)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b="1" dirty="0" smtClean="0">
                <a:solidFill>
                  <a:srgbClr val="C00000"/>
                </a:solidFill>
              </a:rPr>
              <a:t>	Reálná tržní hodnota </a:t>
            </a:r>
            <a:r>
              <a:rPr lang="cs-CZ" altLang="cs-CZ" sz="1800" dirty="0" smtClean="0"/>
              <a:t>(OECD)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cs-CZ" altLang="cs-CZ" sz="2400" b="1" dirty="0" smtClean="0">
                <a:solidFill>
                  <a:srgbClr val="C00000"/>
                </a:solidFill>
              </a:rPr>
              <a:t>	Reálná tržní hodnota </a:t>
            </a:r>
            <a:r>
              <a:rPr lang="cs-CZ" altLang="cs-CZ" sz="1800" dirty="0" smtClean="0"/>
              <a:t>(Finanční správa  USA)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b="1" dirty="0" smtClean="0">
                <a:solidFill>
                  <a:srgbClr val="C00000"/>
                </a:solidFill>
              </a:rPr>
              <a:t>	Spravedlivá hodnota </a:t>
            </a:r>
            <a:r>
              <a:rPr lang="cs-CZ" altLang="cs-CZ" sz="1800" dirty="0" smtClean="0"/>
              <a:t>(právní/zákonná v různých jurisdikcích)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b="1" dirty="0" smtClean="0"/>
              <a:t>Premisa hodnoty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b="1" dirty="0" smtClean="0">
                <a:solidFill>
                  <a:srgbClr val="C00000"/>
                </a:solidFill>
              </a:rPr>
              <a:t>	Předpokládané využití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b="1" dirty="0" smtClean="0">
                <a:solidFill>
                  <a:srgbClr val="C00000"/>
                </a:solidFill>
              </a:rPr>
              <a:t>	Nejvyšší a nejlepší využití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b="1" dirty="0" smtClean="0">
                <a:solidFill>
                  <a:srgbClr val="C00000"/>
                </a:solidFill>
              </a:rPr>
              <a:t>	Současný způsob využití/stávající způsob využití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b="1" dirty="0" smtClean="0">
                <a:solidFill>
                  <a:srgbClr val="C00000"/>
                </a:solidFill>
              </a:rPr>
              <a:t>	Řízená likvidace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b="1" dirty="0" smtClean="0">
                <a:solidFill>
                  <a:srgbClr val="C00000"/>
                </a:solidFill>
              </a:rPr>
              <a:t>	Nucený prodej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9223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3200" b="1" dirty="0" smtClean="0"/>
              <a:t>Mezinárodní oceňovací standardy 2017-5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91513" cy="532923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altLang="cs-CZ" b="1" dirty="0" smtClean="0"/>
              <a:t>IVS 104 Standardy a hodnoty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b="1" dirty="0" smtClean="0"/>
              <a:t>Faktory specifické pro určité subjekty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b="1" dirty="0" smtClean="0"/>
              <a:t>Synergie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b="1" dirty="0" smtClean="0"/>
              <a:t>Předpoklady a zvláštní předpoklady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b="1" dirty="0" smtClean="0"/>
              <a:t>Transakční náklady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1" dirty="0" smtClean="0"/>
              <a:t>Mezinárodní oceňovací standardy 2017-6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Odkaz na webovou stránku </a:t>
            </a:r>
            <a:r>
              <a:rPr lang="cs-CZ" dirty="0" err="1" smtClean="0"/>
              <a:t>Ekopress</a:t>
            </a:r>
            <a:r>
              <a:rPr lang="cs-CZ" dirty="0" smtClean="0"/>
              <a:t>-u, pro objednání titulu „</a:t>
            </a:r>
            <a:r>
              <a:rPr lang="cs-CZ" b="1" i="1" dirty="0" smtClean="0"/>
              <a:t>Mezinárodní oceňovací standardy 2017</a:t>
            </a:r>
            <a:r>
              <a:rPr lang="cs-CZ" dirty="0" smtClean="0"/>
              <a:t>“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ekopres.cz</a:t>
            </a:r>
            <a:r>
              <a:rPr lang="cs-CZ" dirty="0" smtClean="0"/>
              <a:t> </a:t>
            </a:r>
          </a:p>
          <a:p>
            <a:pPr>
              <a:buNone/>
            </a:pPr>
            <a:r>
              <a:rPr lang="cs-CZ" dirty="0" smtClean="0"/>
              <a:t> 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75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dirty="0" smtClean="0"/>
              <a:t>Publikace IVS 2017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76</a:t>
            </a:fld>
            <a:endParaRPr lang="cs-CZ"/>
          </a:p>
        </p:txBody>
      </p:sp>
      <p:pic>
        <p:nvPicPr>
          <p:cNvPr id="276482" name="Picture 2" descr="C:\Data\Data_D\Úkol2018\Akce 2018\Sebera-podzim\Publikce IVS 2017-Ekopr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951" y="1052737"/>
            <a:ext cx="8393529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F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6) ZÁVĚR KE ZNALECKÉ ČINNOSTI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77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b="1" dirty="0" smtClean="0"/>
              <a:t>6a) Právní věty-1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/>
          <a:lstStyle/>
          <a:p>
            <a:pPr>
              <a:buNone/>
            </a:pPr>
            <a:r>
              <a:rPr lang="cs-CZ" sz="2400" b="1" dirty="0" smtClean="0"/>
              <a:t>Nepředložení znaleckého deníku </a:t>
            </a:r>
          </a:p>
          <a:p>
            <a:endParaRPr lang="cs-CZ" sz="1400" dirty="0" smtClean="0"/>
          </a:p>
          <a:p>
            <a:pPr>
              <a:buNone/>
            </a:pPr>
            <a:r>
              <a:rPr lang="cs-CZ" sz="1800" dirty="0" smtClean="0"/>
              <a:t>Dotčená ustanovení: </a:t>
            </a:r>
          </a:p>
          <a:p>
            <a:r>
              <a:rPr lang="cs-CZ" sz="1800" dirty="0" smtClean="0"/>
              <a:t>§ 25a odst. 1 písm. g), § 25b odst. 1 písm. g) zákona č. 36/1967 Sb. </a:t>
            </a:r>
          </a:p>
          <a:p>
            <a:r>
              <a:rPr lang="cs-CZ" sz="1800" dirty="0" smtClean="0"/>
              <a:t>§ 16 kontrolního řádu </a:t>
            </a:r>
          </a:p>
          <a:p>
            <a:endParaRPr lang="cs-CZ" sz="1800" dirty="0" smtClean="0"/>
          </a:p>
          <a:p>
            <a:pPr>
              <a:buNone/>
            </a:pPr>
            <a:r>
              <a:rPr lang="cs-CZ" sz="1800" dirty="0" smtClean="0"/>
              <a:t>I.	Skutek záležející v tom, že znalec „ve stanovené lhůtě nepředložil k nahlédnutí a kontrole znalecký deník“ může naplňovat </a:t>
            </a:r>
            <a:r>
              <a:rPr lang="cs-CZ" sz="1800" u="sng" dirty="0" smtClean="0"/>
              <a:t>skutkovou podstatu přestupku</a:t>
            </a:r>
            <a:r>
              <a:rPr lang="cs-CZ" sz="1800" dirty="0" smtClean="0"/>
              <a:t> podle § 16 zákona č. 255/2012 Sb., o kontrole, nikoli však skutkovou podstatu přestupku podle § 25a odst. 1 písm. g) nebo § 25b odst. 1 písm. g) ZZT, pod níž lze subsumovat pouze jednání, resp. opomenutí spočívající v tom, že znalec deník nevede vůbec, nebo jej nevede řádně. </a:t>
            </a:r>
          </a:p>
          <a:p>
            <a:pPr>
              <a:buNone/>
            </a:pPr>
            <a:r>
              <a:rPr lang="cs-CZ" sz="1800" dirty="0" smtClean="0"/>
              <a:t>II. </a:t>
            </a:r>
            <a:r>
              <a:rPr lang="cs-CZ" sz="1800" dirty="0" smtClean="0">
                <a:solidFill>
                  <a:srgbClr val="C00000"/>
                </a:solidFill>
              </a:rPr>
              <a:t>Znalec je povinen vést znalecký deník i tehdy, nevykonává-li fakticky znaleckou činnost a deník neobsahuje žádné záznamy. </a:t>
            </a:r>
          </a:p>
          <a:p>
            <a:pPr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(Rozhodnutí ministra spravedlnosti ze dne 3. 11. 2015, č. </a:t>
            </a:r>
            <a:r>
              <a:rPr lang="cs-CZ" sz="1800" dirty="0" err="1" smtClean="0"/>
              <a:t>j</a:t>
            </a:r>
            <a:r>
              <a:rPr lang="cs-CZ" sz="1800" dirty="0" smtClean="0"/>
              <a:t>. MSP-11/2015-LO-ROZ/9) </a:t>
            </a:r>
            <a:endParaRPr lang="cs-CZ" sz="1800" b="1" u="sng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78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504056"/>
          </a:xfrm>
        </p:spPr>
        <p:txBody>
          <a:bodyPr/>
          <a:lstStyle/>
          <a:p>
            <a:r>
              <a:rPr lang="cs-CZ" b="1" dirty="0" smtClean="0"/>
              <a:t>6a) Právní věty-2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832648"/>
          </a:xfrm>
        </p:spPr>
        <p:txBody>
          <a:bodyPr/>
          <a:lstStyle/>
          <a:p>
            <a:pPr>
              <a:buNone/>
            </a:pPr>
            <a:r>
              <a:rPr lang="cs-CZ" sz="1200" dirty="0" smtClean="0"/>
              <a:t> </a:t>
            </a:r>
            <a:r>
              <a:rPr lang="cs-CZ" sz="2400" b="1" dirty="0" smtClean="0"/>
              <a:t>Znalecký posudek jako předmět žádosti o informace </a:t>
            </a:r>
          </a:p>
          <a:p>
            <a:endParaRPr lang="cs-CZ" sz="1200" dirty="0" smtClean="0"/>
          </a:p>
          <a:p>
            <a:pPr>
              <a:buNone/>
            </a:pPr>
            <a:r>
              <a:rPr lang="cs-CZ" sz="1400" dirty="0" smtClean="0"/>
              <a:t> Dotčená ustanovení: </a:t>
            </a:r>
          </a:p>
          <a:p>
            <a:r>
              <a:rPr lang="pl-PL" sz="1400" dirty="0" smtClean="0"/>
              <a:t>§ 9 odst. 1 zákona č. 106/1999 Sb. </a:t>
            </a:r>
          </a:p>
          <a:p>
            <a:r>
              <a:rPr lang="cs-CZ" sz="1400" dirty="0" smtClean="0"/>
              <a:t>§ 504 občanského zákoníku </a:t>
            </a:r>
          </a:p>
          <a:p>
            <a:r>
              <a:rPr lang="pl-PL" sz="1400" dirty="0" smtClean="0"/>
              <a:t>§ 2 odst. 1 a 2 zákona č. 121/2000 Sb. </a:t>
            </a:r>
          </a:p>
          <a:p>
            <a:pPr>
              <a:buNone/>
            </a:pPr>
            <a:endParaRPr lang="cs-CZ" sz="1400" dirty="0" smtClean="0"/>
          </a:p>
          <a:p>
            <a:pPr>
              <a:buNone/>
            </a:pPr>
            <a:r>
              <a:rPr lang="cs-CZ" sz="1400" dirty="0" smtClean="0"/>
              <a:t>I. Povinný subjekt nemůže odepřít poskytnutí znaleckého posudku vztahujícího se k jeho působnosti s poukazem na § 9 odst. 1 zákona č. 106/1999 Sb., o svobodném přístupu k informacím. </a:t>
            </a:r>
            <a:r>
              <a:rPr lang="cs-CZ" sz="1400" dirty="0" smtClean="0">
                <a:solidFill>
                  <a:srgbClr val="C00000"/>
                </a:solidFill>
              </a:rPr>
              <a:t>Znaleckou činnost je třeba vnímat jako odbornou činnost, která se ze své podstaty musí opírat o věrohodné a verifikovatelné metodologické postupy, jež jsou příslušným odborným kruhům známy.</a:t>
            </a:r>
            <a:r>
              <a:rPr lang="cs-CZ" sz="1400" dirty="0" smtClean="0"/>
              <a:t> </a:t>
            </a:r>
            <a:r>
              <a:rPr lang="cs-CZ" sz="1400" dirty="0" smtClean="0">
                <a:solidFill>
                  <a:srgbClr val="C00000"/>
                </a:solidFill>
              </a:rPr>
              <a:t>Princip znalecké činnosti tedy předpokládá, že výstupy jednotlivých znalců budou při vědomí jejich odbornosti a při důvodném předpokladu, že v důsledku této odbornosti budou užívat obdobných metod práce, srovnatelné. S ohledem na uvedené pak znalecká činnost, resp. její postupy a výsledky ve formě znaleckých posudků, nemohou představovat obchodní tajemství</a:t>
            </a:r>
            <a:r>
              <a:rPr lang="cs-CZ" sz="1400" dirty="0" smtClean="0"/>
              <a:t>, k jehož obligatorním pojmovým znakům dle § 17 obchodního zákoníku, resp. dle § 504 občanského zákoníku z roku 2012, patří běžná nedostupnost v příslušných obchodních kruzích a konkurenční významnost. </a:t>
            </a:r>
          </a:p>
          <a:p>
            <a:pPr>
              <a:buNone/>
            </a:pPr>
            <a:r>
              <a:rPr lang="cs-CZ" sz="1400" dirty="0" smtClean="0"/>
              <a:t>II.    </a:t>
            </a:r>
            <a:r>
              <a:rPr lang="cs-CZ" sz="1400" dirty="0" smtClean="0">
                <a:solidFill>
                  <a:srgbClr val="C00000"/>
                </a:solidFill>
              </a:rPr>
              <a:t>Znalecký posudek není jedinečným výsledkem tvůrčí činnosti autora</a:t>
            </a:r>
            <a:r>
              <a:rPr lang="cs-CZ" sz="1400" dirty="0" smtClean="0"/>
              <a:t> ve smyslu § 2 odst. 1 a 2 zákona č. 121/2000 Sb., o právu autorském, o právech souvisejících s právem autorským, </a:t>
            </a:r>
            <a:r>
              <a:rPr lang="cs-CZ" sz="1400" dirty="0" smtClean="0">
                <a:solidFill>
                  <a:srgbClr val="C00000"/>
                </a:solidFill>
              </a:rPr>
              <a:t>a nemůže být tedy předmětem ochrany práva autorského</a:t>
            </a:r>
            <a:r>
              <a:rPr lang="cs-CZ" sz="1400" dirty="0" smtClean="0"/>
              <a:t> ve smyslu § 11 odst. 2 písm. c) zákona č. 106/1999 Sb., o svobodném přístupu k informacím. </a:t>
            </a:r>
            <a:r>
              <a:rPr lang="cs-CZ" sz="1400" b="1" u="sng" dirty="0" smtClean="0">
                <a:solidFill>
                  <a:srgbClr val="C00000"/>
                </a:solidFill>
              </a:rPr>
              <a:t>Znalecká činnost předpokládá užití postupů opírajících se o v daném oboru obecně známé, verifikovatelné metody, jejichž užití je výrazem odbornosti znalce, nikoli jeho osobní tvůrčí jedinečnosti. </a:t>
            </a:r>
          </a:p>
          <a:p>
            <a:pPr>
              <a:buNone/>
            </a:pPr>
            <a:r>
              <a:rPr lang="cs-CZ" sz="1400" dirty="0" smtClean="0"/>
              <a:t>(Podle rozsudku Městského soudu v Praze ze dne 17. 2. 2017, </a:t>
            </a:r>
            <a:r>
              <a:rPr lang="cs-CZ" sz="1400" dirty="0" err="1" smtClean="0"/>
              <a:t>čj</a:t>
            </a:r>
            <a:r>
              <a:rPr lang="cs-CZ" sz="1400" dirty="0" smtClean="0"/>
              <a:t>. 6 A 246/2013-59, publikováno pod č. 3583/2017 Sb. NSS) </a:t>
            </a:r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79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6BC80-F440-400E-B659-9C23D7299C27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  <p:pic>
        <p:nvPicPr>
          <p:cNvPr id="367618" name="Picture 2" descr="C:\DATA\_FLASHka\2018_UKOL\Akce 2018\Sebera-podzim 2018\Příklad výpočtu lesa 1921 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8640"/>
            <a:ext cx="5112568" cy="6552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b="1" dirty="0" smtClean="0"/>
              <a:t>6a) Právní věty-3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/>
          <a:lstStyle/>
          <a:p>
            <a:pPr>
              <a:buNone/>
            </a:pPr>
            <a:r>
              <a:rPr lang="cs-CZ" sz="2400" b="1" dirty="0" smtClean="0"/>
              <a:t>Vydávání se za znalce </a:t>
            </a:r>
          </a:p>
          <a:p>
            <a:endParaRPr lang="cs-CZ" sz="1200" dirty="0" smtClean="0"/>
          </a:p>
          <a:p>
            <a:pPr>
              <a:buNone/>
            </a:pPr>
            <a:r>
              <a:rPr lang="cs-CZ" sz="1200" dirty="0" smtClean="0"/>
              <a:t> </a:t>
            </a:r>
            <a:r>
              <a:rPr lang="cs-CZ" sz="1600" dirty="0" smtClean="0"/>
              <a:t>Dotčená ustanovení: </a:t>
            </a:r>
          </a:p>
          <a:p>
            <a:r>
              <a:rPr lang="pl-PL" sz="1600" dirty="0" smtClean="0"/>
              <a:t>§ 25a odst. 2 zákona č. 36/1967 Sb. </a:t>
            </a:r>
          </a:p>
          <a:p>
            <a:endParaRPr lang="cs-CZ" sz="1600" dirty="0" smtClean="0"/>
          </a:p>
          <a:p>
            <a:pPr>
              <a:buNone/>
            </a:pPr>
            <a:r>
              <a:rPr lang="cs-CZ" sz="1600" dirty="0" smtClean="0"/>
              <a:t>	K naplnění skutkové podstaty přestupku ve smyslu § 25a odst. 2 ZZT může dojít různými konkrétními způsoby zaviněného jednání, kterým se (byť i ve svém souhrnu) fyzická osoba vydává za znalce či znalecký ústav, tedy </a:t>
            </a:r>
            <a:r>
              <a:rPr lang="cs-CZ" sz="1600" dirty="0" smtClean="0">
                <a:solidFill>
                  <a:srgbClr val="C00000"/>
                </a:solidFill>
              </a:rPr>
              <a:t>jedná způsobem vyvolávajícím v průměrném adresátovi (klientovi) nebezpečí záměny se znalcem jmenovaným podle zákona o znalcích a tlumočnících. Jednání spočívající v označování sebe sama za „</a:t>
            </a:r>
            <a:r>
              <a:rPr lang="cs-CZ" sz="1600" i="1" dirty="0" smtClean="0">
                <a:solidFill>
                  <a:srgbClr val="C00000"/>
                </a:solidFill>
              </a:rPr>
              <a:t>koncesovaného znalce v oboru ekonomika“ na veřejně přístupných webových stránkách, nabízení veřejnosti zpracování „znaleckých posudků“ na téže webové stránce a zpracování dokumentu označeného jako „Znalecký posudek číslo: ….-2014“, který svou formální úpravou a obsahovým členěním napodobuje náležitosti znaleckého posudku uvedené v § 13 vyhlášky č. 37/1967 Sb., v platném znění, je objektivně způsobilé vyvolat nebezpečí záměny se znalcem jmenovaným podle zákona o znalcích a tlumočnících a naplňuje skutkovou podstatu přestupku. </a:t>
            </a:r>
          </a:p>
          <a:p>
            <a:pPr>
              <a:buNone/>
            </a:pPr>
            <a:endParaRPr lang="cs-CZ" sz="1600" dirty="0" smtClean="0"/>
          </a:p>
          <a:p>
            <a:pPr>
              <a:buNone/>
            </a:pPr>
            <a:r>
              <a:rPr lang="cs-CZ" sz="1600" dirty="0" smtClean="0"/>
              <a:t>(Rozhodnutí ministra spravedlnosti ze dne 28. 7. 2017, č. </a:t>
            </a:r>
            <a:r>
              <a:rPr lang="cs-CZ" sz="1600" dirty="0" err="1" smtClean="0"/>
              <a:t>j</a:t>
            </a:r>
            <a:r>
              <a:rPr lang="cs-CZ" sz="1600" dirty="0" smtClean="0"/>
              <a:t>. MSP-25/2017-ORA-ROZ/7) </a:t>
            </a:r>
            <a:endParaRPr lang="cs-CZ" sz="1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80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b="1" dirty="0" smtClean="0"/>
              <a:t>6a) Právní věty-5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616624"/>
          </a:xfrm>
        </p:spPr>
        <p:txBody>
          <a:bodyPr/>
          <a:lstStyle/>
          <a:p>
            <a:endParaRPr lang="cs-CZ" sz="1200" dirty="0" smtClean="0"/>
          </a:p>
          <a:p>
            <a:pPr>
              <a:buNone/>
            </a:pPr>
            <a:r>
              <a:rPr lang="cs-CZ" sz="2400" b="1" dirty="0" smtClean="0"/>
              <a:t>Osobní výkon znalecké činnosti; vázanost znalce zadáním </a:t>
            </a:r>
          </a:p>
          <a:p>
            <a:endParaRPr lang="cs-CZ" sz="1800" dirty="0" smtClean="0"/>
          </a:p>
          <a:p>
            <a:pPr>
              <a:buNone/>
            </a:pPr>
            <a:r>
              <a:rPr lang="cs-CZ" sz="1800" dirty="0" smtClean="0"/>
              <a:t>Dotčená ustanovení: </a:t>
            </a:r>
          </a:p>
          <a:p>
            <a:r>
              <a:rPr lang="pl-PL" sz="1800" dirty="0" smtClean="0"/>
              <a:t>§§ 8 a 10 odst. 1 zákona č. 36/1967 Sb. </a:t>
            </a:r>
          </a:p>
          <a:p>
            <a:r>
              <a:rPr lang="cs-CZ" sz="1800" dirty="0" smtClean="0"/>
              <a:t>§ 13 odst. 1, 2 vyhlášky č. 37/1967 Sb. </a:t>
            </a:r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r>
              <a:rPr lang="cs-CZ" sz="1800" dirty="0" smtClean="0"/>
              <a:t>I.   </a:t>
            </a:r>
            <a:r>
              <a:rPr lang="cs-CZ" sz="1800" dirty="0" smtClean="0">
                <a:solidFill>
                  <a:srgbClr val="C00000"/>
                </a:solidFill>
              </a:rPr>
              <a:t>Výkon znalecké činnosti je osobní a nepřenositelný.</a:t>
            </a:r>
            <a:r>
              <a:rPr lang="cs-CZ" sz="1800" dirty="0" smtClean="0"/>
              <a:t> </a:t>
            </a:r>
            <a:r>
              <a:rPr lang="cs-CZ" sz="1800" dirty="0" smtClean="0">
                <a:solidFill>
                  <a:srgbClr val="C00000"/>
                </a:solidFill>
              </a:rPr>
              <a:t>Znalec může převzít skutková zjištění od jiné osoby (znalce z jiného oboru či odvětví, konzultanta apod.) za předpokladu, že takový zdroj řádně v nálezové části posudku označí. Nesmí však přebírat závěry jiné osoby mající povahu posudku samého.</a:t>
            </a:r>
            <a:r>
              <a:rPr lang="cs-CZ" sz="1800" dirty="0" smtClean="0"/>
              <a:t> </a:t>
            </a:r>
          </a:p>
          <a:p>
            <a:pPr>
              <a:buNone/>
            </a:pPr>
            <a:r>
              <a:rPr lang="cs-CZ" sz="1800" dirty="0" smtClean="0"/>
              <a:t>II. </a:t>
            </a:r>
            <a:r>
              <a:rPr lang="cs-CZ" sz="1800" dirty="0" smtClean="0">
                <a:solidFill>
                  <a:srgbClr val="C00000"/>
                </a:solidFill>
              </a:rPr>
              <a:t>Znalec nemůže svévolně pozměnit zadání posudku a odpovídat na jiné otázky. Je-li otázka z odborného hlediska formulována nesprávně nebo nelogicky, znalec zadavatele na tuto skutečnost upozorní a může mu navrhnout jinou formulaci otázky, v krajním případě může odmítnout znalecký posudek (na podle něj nesprávnou otázku) vypracovat. 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(z rozhodnutí Krajského soudu v Praze ze dne 26. 10. 2017, č. j. 51 A 11/2016 – 58) </a:t>
            </a: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81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/>
          <a:lstStyle/>
          <a:p>
            <a:r>
              <a:rPr lang="cs-CZ" b="1" dirty="0" smtClean="0"/>
              <a:t>6a) Právní věty-6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/>
          <a:lstStyle/>
          <a:p>
            <a:pPr>
              <a:buNone/>
            </a:pPr>
            <a:r>
              <a:rPr lang="cs-CZ" sz="2400" b="1" dirty="0" smtClean="0"/>
              <a:t>Zánik práva vykonávat činnost znalce (tlumočníka) pro ztrátu odbornosti </a:t>
            </a:r>
          </a:p>
          <a:p>
            <a:endParaRPr lang="cs-CZ" sz="1500" dirty="0" smtClean="0"/>
          </a:p>
          <a:p>
            <a:pPr>
              <a:buNone/>
            </a:pPr>
            <a:r>
              <a:rPr lang="cs-CZ" sz="1500" dirty="0" smtClean="0"/>
              <a:t>Dotčená ustanovení: </a:t>
            </a:r>
          </a:p>
          <a:p>
            <a:r>
              <a:rPr lang="pl-PL" sz="1500" dirty="0" smtClean="0"/>
              <a:t>§§ 4 odst. 1 písm. e) a 20b odst. 1 zákona č. 36/1967 Sb. </a:t>
            </a:r>
          </a:p>
          <a:p>
            <a:pPr>
              <a:buNone/>
            </a:pPr>
            <a:endParaRPr lang="cs-CZ" sz="1500" dirty="0" smtClean="0"/>
          </a:p>
          <a:p>
            <a:pPr>
              <a:buNone/>
            </a:pPr>
            <a:r>
              <a:rPr lang="cs-CZ" sz="1500" dirty="0" smtClean="0"/>
              <a:t>I. Rozhodnutí o zániku práva vykonávat znaleckou (tlumočnickou) činnost podle § 20b odst. 1 ZZT je postup z hlediska správního a dohledového orgánu obligatorní, pokud zjistí existenci uvedených zákonných podmínek. </a:t>
            </a:r>
            <a:r>
              <a:rPr lang="cs-CZ" sz="1500" dirty="0" smtClean="0">
                <a:solidFill>
                  <a:srgbClr val="C00000"/>
                </a:solidFill>
              </a:rPr>
              <a:t>Znalectví je regulovaný obor činnosti, proto orgán, který znalce jmenoval, je nepochybně rovněž oprávněn průběžně ověřovat, zda u znalců neodpadly (tj. zda trvají) všechny předpoklady a podmínky vyžadované pro jejich jmenování, včetně podmínky potřebných znalostí a zkušeností z daného oboru a odvětví</a:t>
            </a:r>
            <a:r>
              <a:rPr lang="cs-CZ" sz="1500" dirty="0" smtClean="0"/>
              <a:t> ve smyslu § 4 odst. 1 písm. e) ZZT. </a:t>
            </a:r>
            <a:r>
              <a:rPr lang="cs-CZ" sz="1500" dirty="0" smtClean="0">
                <a:solidFill>
                  <a:srgbClr val="C00000"/>
                </a:solidFill>
              </a:rPr>
              <a:t>Podmínka potřebných znalostí a zkušeností musí být udržována po celou dobu výkonu funkce znalce, kdy je znalec také veden v příslušném veřejném seznamu. Chybí-li aktivní výkon znalecké praxe, je zcela oprávněné provádět verifikaci odborné praxe a schopností znalce podat a obhájit znalecký posudek, např. zpracování zkušebního znaleckého posudku nebo překladu. </a:t>
            </a:r>
          </a:p>
          <a:p>
            <a:pPr>
              <a:buNone/>
            </a:pPr>
            <a:r>
              <a:rPr lang="cs-CZ" sz="1500" dirty="0" smtClean="0"/>
              <a:t>II. </a:t>
            </a:r>
            <a:r>
              <a:rPr lang="cs-CZ" sz="1500" dirty="0" smtClean="0">
                <a:solidFill>
                  <a:srgbClr val="C00000"/>
                </a:solidFill>
              </a:rPr>
              <a:t>Při ověřování trvání podmínek pro jmenování znalcem (tlumočníkem) musí být zachován rovný přístup; je vyloučena diskriminace z důvodu věku apod. </a:t>
            </a:r>
          </a:p>
          <a:p>
            <a:pPr>
              <a:buNone/>
            </a:pPr>
            <a:endParaRPr lang="cs-CZ" sz="1500" dirty="0" smtClean="0"/>
          </a:p>
          <a:p>
            <a:pPr>
              <a:buNone/>
            </a:pPr>
            <a:r>
              <a:rPr lang="cs-CZ" sz="1500" dirty="0" smtClean="0"/>
              <a:t>(rozhodnutí Ministerstva spravedlnosti ze dne 19. 2. 2018, č. </a:t>
            </a:r>
            <a:r>
              <a:rPr lang="cs-CZ" sz="1500" dirty="0" err="1" smtClean="0"/>
              <a:t>j</a:t>
            </a:r>
            <a:r>
              <a:rPr lang="cs-CZ" sz="1500" dirty="0" smtClean="0"/>
              <a:t>. MSP-21/2017-OJD-SZN/3) </a:t>
            </a:r>
            <a:endParaRPr lang="cs-CZ" sz="15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82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b="1" dirty="0" smtClean="0"/>
              <a:t>6b)Výkon znalecké činnosti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0"/>
          </a:xfrm>
        </p:spPr>
        <p:txBody>
          <a:bodyPr/>
          <a:lstStyle/>
          <a:p>
            <a:pPr>
              <a:buNone/>
            </a:pPr>
            <a:r>
              <a:rPr lang="cs-CZ" sz="1800" b="1" dirty="0" smtClean="0"/>
              <a:t>Návrh nového zákona o znalcích v Poslanecké sněmovně</a:t>
            </a:r>
            <a:r>
              <a:rPr lang="cs-CZ" sz="1800" dirty="0" smtClean="0"/>
              <a:t> – 2. čtení</a:t>
            </a:r>
          </a:p>
          <a:p>
            <a:pPr algn="ctr">
              <a:buNone/>
            </a:pPr>
            <a:r>
              <a:rPr lang="cs-CZ" dirty="0" smtClean="0"/>
              <a:t>---</a:t>
            </a:r>
          </a:p>
          <a:p>
            <a:pPr>
              <a:buNone/>
            </a:pPr>
            <a:r>
              <a:rPr lang="cs-CZ" sz="1800" b="1" u="sng" dirty="0" smtClean="0"/>
              <a:t>Změny</a:t>
            </a:r>
            <a:r>
              <a:rPr lang="cs-CZ" sz="1800" u="sng" dirty="0" smtClean="0"/>
              <a:t>, které byly dohodnuty v rámci 1. čtení</a:t>
            </a:r>
            <a:r>
              <a:rPr lang="cs-CZ" sz="1800" dirty="0" smtClean="0"/>
              <a:t>:  </a:t>
            </a:r>
          </a:p>
          <a:p>
            <a:r>
              <a:rPr lang="cs-CZ" sz="1800" dirty="0" smtClean="0"/>
              <a:t>ve znaleckých kancelářích by měli být 2 znalci, ve znaleckých ústavech      1 znalec</a:t>
            </a:r>
            <a:r>
              <a:rPr lang="cs-CZ" sz="1800" dirty="0" smtClean="0">
                <a:solidFill>
                  <a:srgbClr val="C00000"/>
                </a:solidFill>
              </a:rPr>
              <a:t> ???</a:t>
            </a:r>
          </a:p>
          <a:p>
            <a:r>
              <a:rPr lang="cs-CZ" sz="1800" dirty="0" smtClean="0"/>
              <a:t>navrhovaná sankce ve výši 100 tis. Kč by měla být snížena na 75 tis. Kč příp. na 50 tis Kč</a:t>
            </a:r>
          </a:p>
          <a:p>
            <a:r>
              <a:rPr lang="cs-CZ" sz="1800" dirty="0" smtClean="0"/>
              <a:t> zrušení pravidelného přezkumu znaleckých posudků</a:t>
            </a:r>
          </a:p>
          <a:p>
            <a:r>
              <a:rPr lang="cs-CZ" sz="1800" dirty="0" smtClean="0"/>
              <a:t>přestupková agenda bude soustředěna na MS (prof. Válková chce vše na MS – jmenování, přestupky, vzdělávání)</a:t>
            </a:r>
          </a:p>
          <a:p>
            <a:r>
              <a:rPr lang="cs-CZ" sz="1800" dirty="0" smtClean="0"/>
              <a:t>DPH u nákladů bude </a:t>
            </a:r>
          </a:p>
          <a:p>
            <a:r>
              <a:rPr lang="cs-CZ" sz="1800" dirty="0" smtClean="0"/>
              <a:t>jednotná a jasná pravidla pro jmenování znalců</a:t>
            </a:r>
          </a:p>
          <a:p>
            <a:r>
              <a:rPr lang="cs-CZ" sz="1800" dirty="0" smtClean="0"/>
              <a:t>nejen justiční akademie (obecné znalosti), ale i určité vysoké školy by mohly být pověřeny vstupním testem</a:t>
            </a:r>
          </a:p>
          <a:p>
            <a:r>
              <a:rPr lang="cs-CZ" sz="1800" b="1" dirty="0" smtClean="0"/>
              <a:t> navrhovaná výše nových znaleckých odměn: </a:t>
            </a:r>
          </a:p>
          <a:p>
            <a:pPr>
              <a:buNone/>
            </a:pPr>
            <a:r>
              <a:rPr lang="cs-CZ" sz="1800" dirty="0" smtClean="0"/>
              <a:t>			MS ………………………………….. 300 – 500 Kč/hod. </a:t>
            </a:r>
          </a:p>
          <a:p>
            <a:pPr>
              <a:buNone/>
            </a:pPr>
            <a:r>
              <a:rPr lang="cs-CZ" sz="1800" dirty="0" smtClean="0"/>
              <a:t>			prof. Válková ………………………. 500 – 700 Kč/hod.</a:t>
            </a:r>
          </a:p>
          <a:p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83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DĚKUJI ZA POZORNOST!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4E2C-5797-4298-9F36-0B9BF284F36D}" type="slidenum">
              <a:rPr lang="cs-CZ" smtClean="0"/>
              <a:pPr>
                <a:defRPr/>
              </a:pPr>
              <a:t>84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1899642"/>
          </a:xfrm>
        </p:spPr>
        <p:txBody>
          <a:bodyPr/>
          <a:lstStyle/>
          <a:p>
            <a:r>
              <a:rPr lang="cs-CZ" b="1" dirty="0" smtClean="0"/>
              <a:t>2. PŘIPRAVOVANÁ NOVELA ZÁKONA                     O OCEŇOVÁNÍ MAJETKU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4437112"/>
            <a:ext cx="6400800" cy="1152128"/>
          </a:xfrm>
        </p:spPr>
        <p:txBody>
          <a:bodyPr/>
          <a:lstStyle/>
          <a:p>
            <a:r>
              <a:rPr lang="cs-CZ" dirty="0" smtClean="0"/>
              <a:t>Předpokládaná účinnost od 1.1.2020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6433</TotalTime>
  <Words>3274</Words>
  <Application>Microsoft Office PowerPoint</Application>
  <PresentationFormat>Předvádění na obrazovce (4:3)</PresentationFormat>
  <Paragraphs>1049</Paragraphs>
  <Slides>84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84</vt:i4>
      </vt:variant>
    </vt:vector>
  </HeadingPairs>
  <TitlesOfParts>
    <vt:vector size="86" baseType="lpstr">
      <vt:lpstr>Výchozí návrh</vt:lpstr>
      <vt:lpstr>Graf</vt:lpstr>
      <vt:lpstr>Současná situace v oceňování a škod na lese</vt:lpstr>
      <vt:lpstr>OBSAH</vt:lpstr>
      <vt:lpstr>1. ÚVOD</vt:lpstr>
      <vt:lpstr>100 LET  OCEŇOVÁNÍ LESA v ČR</vt:lpstr>
      <vt:lpstr>1. pozemková reforma 1919 a ocenění majetku a stanovení přejímací ceny</vt:lpstr>
      <vt:lpstr>Snímek 6</vt:lpstr>
      <vt:lpstr>Snímek 7</vt:lpstr>
      <vt:lpstr>Snímek 8</vt:lpstr>
      <vt:lpstr>2. PŘIPRAVOVANÁ NOVELA ZÁKONA                     O OCEŇOVÁNÍ MAJETKU</vt:lpstr>
      <vt:lpstr>Novinky ZoM</vt:lpstr>
      <vt:lpstr>OBVYKLÁ CENA – současná definice</vt:lpstr>
      <vt:lpstr>OBVYKLÁ CENA – upravená definice</vt:lpstr>
      <vt:lpstr>TRŽNÍ HODNOTA (návrh novely ZoM, podzim 2018)</vt:lpstr>
      <vt:lpstr>TRŽNÍ HODNOTA (návrh novely ZoM, podzim 2018)</vt:lpstr>
      <vt:lpstr>CENA MIMOŘÁDNÁ A CENA ZJIŠTĚNÁ</vt:lpstr>
      <vt:lpstr>Komentář MF k určování obvyklé ceny (2014)</vt:lpstr>
      <vt:lpstr>Cena sjednaná</vt:lpstr>
      <vt:lpstr>Cena obvyklá</vt:lpstr>
      <vt:lpstr>Cena mimořádná</vt:lpstr>
      <vt:lpstr>Cena zjištěná</vt:lpstr>
      <vt:lpstr>Cena průměrná</vt:lpstr>
      <vt:lpstr>Tržní hodnota</vt:lpstr>
      <vt:lpstr>Tržní cena</vt:lpstr>
      <vt:lpstr>Postup určení obvyklé ceny</vt:lpstr>
      <vt:lpstr>Členění trvalých porostů</vt:lpstr>
      <vt:lpstr>Oceňování práva stavby</vt:lpstr>
      <vt:lpstr>Oceňování věcných břemen</vt:lpstr>
      <vt:lpstr>Závada na nemovité věci</vt:lpstr>
      <vt:lpstr>Lesnické návrhy  (zatím ze strany MF neakceptované)</vt:lpstr>
      <vt:lpstr>Lesní pozemky - 1</vt:lpstr>
      <vt:lpstr>Lesní pozemky - 2</vt:lpstr>
      <vt:lpstr>Lesní pozemky - 3</vt:lpstr>
      <vt:lpstr>Lesní pozemky - 4</vt:lpstr>
      <vt:lpstr>Lesní pozemky - 5</vt:lpstr>
      <vt:lpstr>Lesní pozemky - 6</vt:lpstr>
      <vt:lpstr>Snímek 36</vt:lpstr>
      <vt:lpstr>Text návrhu na úpravu ZoM</vt:lpstr>
      <vt:lpstr>Metody celkového ocenění lesa</vt:lpstr>
      <vt:lpstr>Snímek 39</vt:lpstr>
      <vt:lpstr>Výnosová (důchodová, kapitálová) hodnota lesa (WR)</vt:lpstr>
      <vt:lpstr>Výnosová (důchodová, kapitálová) hodnota lesa</vt:lpstr>
      <vt:lpstr>Snímek 42</vt:lpstr>
      <vt:lpstr>Snímek 43</vt:lpstr>
      <vt:lpstr>Snímek 44</vt:lpstr>
      <vt:lpstr>Snímek 45</vt:lpstr>
      <vt:lpstr>Snímek 46</vt:lpstr>
      <vt:lpstr>Způsoby výpočtu  ročního čistého výnosu z lesa</vt:lpstr>
      <vt:lpstr>Snímek 48</vt:lpstr>
      <vt:lpstr>Snímek 49</vt:lpstr>
      <vt:lpstr>Rezortní statistické šetření za ČR-1</vt:lpstr>
      <vt:lpstr>Rezortní statistické šetření za ČR-2</vt:lpstr>
      <vt:lpstr>Rezortní statistické šetření za ČR-3</vt:lpstr>
      <vt:lpstr>Myslivost a pozemek</vt:lpstr>
      <vt:lpstr>3. NOVELA OCEŇOVACÍ VYHLÁŠKY</vt:lpstr>
      <vt:lpstr>Návrh na úpravu cenových srážek v lesnické části oceňovací vyhlášky   s předpokládanou účinností novely od 1.1.2019</vt:lpstr>
      <vt:lpstr>Snímek 56</vt:lpstr>
      <vt:lpstr>Snímek 57</vt:lpstr>
      <vt:lpstr>Snímek 58</vt:lpstr>
      <vt:lpstr>Snímek 59</vt:lpstr>
      <vt:lpstr>Připravovaná aktualizace OV 2019</vt:lpstr>
      <vt:lpstr>4. NOVELA ŠKODNÍ VYHLÁŠKY</vt:lpstr>
      <vt:lpstr>Snímek 62</vt:lpstr>
      <vt:lpstr>Snímek 63</vt:lpstr>
      <vt:lpstr>Snímek 64</vt:lpstr>
      <vt:lpstr>Potenciální roční renta z lesa r v Kč/m2 (nové sazby)</vt:lpstr>
      <vt:lpstr>Snímek 66</vt:lpstr>
      <vt:lpstr>Snímek 67</vt:lpstr>
      <vt:lpstr>5. RŮZNÉ </vt:lpstr>
      <vt:lpstr>5c) MEZINÁRODNÍ OCEŇOVACÍ STANDARDY 2017   </vt:lpstr>
      <vt:lpstr>Mezinárodní oceňovací standardy 2017-1</vt:lpstr>
      <vt:lpstr>Mezinárodní oceňovací standardy 2017-2</vt:lpstr>
      <vt:lpstr>Mezinárodní oceňovací standardy 2017-3</vt:lpstr>
      <vt:lpstr>Mezinárodní oceňovací standardy 2017-4</vt:lpstr>
      <vt:lpstr>Mezinárodní oceňovací standardy 2017-5</vt:lpstr>
      <vt:lpstr>Mezinárodní oceňovací standardy 2017-6</vt:lpstr>
      <vt:lpstr>Publikace IVS 2017</vt:lpstr>
      <vt:lpstr>6) ZÁVĚR KE ZNALECKÉ ČINNOSTI</vt:lpstr>
      <vt:lpstr>6a) Právní věty-1</vt:lpstr>
      <vt:lpstr>6a) Právní věty-2</vt:lpstr>
      <vt:lpstr>6a) Právní věty-3</vt:lpstr>
      <vt:lpstr>6a) Právní věty-5</vt:lpstr>
      <vt:lpstr>6a) Právní věty-6</vt:lpstr>
      <vt:lpstr>6b)Výkon znalecké činnosti</vt:lpstr>
      <vt:lpstr>DĚKUJI ZA POZORNOST!</vt:lpstr>
    </vt:vector>
  </TitlesOfParts>
  <Company>VULHM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Zákon č. 151/1997 Sb.,  o oceňování majetku a o změně některých zákonů (zákon o oceňování majetku), ve znění zákona č. 121/2000 Sb., zákona č. 237/2004 Sb. a zákona č. 257/2004 Sb.</dc:title>
  <dc:creator>Matejicek Jiri</dc:creator>
  <cp:lastModifiedBy>Matejicek</cp:lastModifiedBy>
  <cp:revision>683</cp:revision>
  <dcterms:created xsi:type="dcterms:W3CDTF">2007-07-12T12:46:36Z</dcterms:created>
  <dcterms:modified xsi:type="dcterms:W3CDTF">2018-12-03T13:08:42Z</dcterms:modified>
</cp:coreProperties>
</file>